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4" r:id="rId4"/>
    <p:sldMasterId id="2147483930" r:id="rId5"/>
    <p:sldMasterId id="2147483942" r:id="rId6"/>
    <p:sldMasterId id="2147483954" r:id="rId7"/>
  </p:sldMasterIdLst>
  <p:notesMasterIdLst>
    <p:notesMasterId r:id="rId48"/>
  </p:notesMasterIdLst>
  <p:sldIdLst>
    <p:sldId id="349" r:id="rId8"/>
    <p:sldId id="290" r:id="rId9"/>
    <p:sldId id="323" r:id="rId10"/>
    <p:sldId id="350" r:id="rId11"/>
    <p:sldId id="339" r:id="rId12"/>
    <p:sldId id="368" r:id="rId13"/>
    <p:sldId id="361" r:id="rId14"/>
    <p:sldId id="362" r:id="rId15"/>
    <p:sldId id="308" r:id="rId16"/>
    <p:sldId id="352" r:id="rId17"/>
    <p:sldId id="353" r:id="rId18"/>
    <p:sldId id="364" r:id="rId19"/>
    <p:sldId id="365" r:id="rId20"/>
    <p:sldId id="354" r:id="rId21"/>
    <p:sldId id="268" r:id="rId22"/>
    <p:sldId id="312" r:id="rId23"/>
    <p:sldId id="355" r:id="rId24"/>
    <p:sldId id="315" r:id="rId25"/>
    <p:sldId id="351" r:id="rId26"/>
    <p:sldId id="318" r:id="rId27"/>
    <p:sldId id="363" r:id="rId28"/>
    <p:sldId id="319" r:id="rId29"/>
    <p:sldId id="325" r:id="rId30"/>
    <p:sldId id="324" r:id="rId31"/>
    <p:sldId id="326" r:id="rId32"/>
    <p:sldId id="342" r:id="rId33"/>
    <p:sldId id="327" r:id="rId34"/>
    <p:sldId id="328" r:id="rId35"/>
    <p:sldId id="330" r:id="rId36"/>
    <p:sldId id="335" r:id="rId37"/>
    <p:sldId id="313" r:id="rId38"/>
    <p:sldId id="340" r:id="rId39"/>
    <p:sldId id="334" r:id="rId40"/>
    <p:sldId id="357" r:id="rId41"/>
    <p:sldId id="356" r:id="rId42"/>
    <p:sldId id="336" r:id="rId43"/>
    <p:sldId id="338" r:id="rId44"/>
    <p:sldId id="366" r:id="rId45"/>
    <p:sldId id="367" r:id="rId46"/>
    <p:sldId id="337" r:id="rId47"/>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ky Parr" initials="VP" lastIdx="49" clrIdx="0">
    <p:extLst>
      <p:ext uri="{19B8F6BF-5375-455C-9EA6-DF929625EA0E}">
        <p15:presenceInfo xmlns:p15="http://schemas.microsoft.com/office/powerpoint/2012/main" userId="S-1-5-21-1868586648-1928551740-1174482739-19093959" providerId="AD"/>
      </p:ext>
    </p:extLst>
  </p:cmAuthor>
  <p:cmAuthor id="2" name="Ross Calladine" initials="RC" lastIdx="23" clrIdx="1">
    <p:extLst>
      <p:ext uri="{19B8F6BF-5375-455C-9EA6-DF929625EA0E}">
        <p15:presenceInfo xmlns:p15="http://schemas.microsoft.com/office/powerpoint/2012/main" userId="Ross Calladine" providerId="None"/>
      </p:ext>
    </p:extLst>
  </p:cmAuthor>
  <p:cmAuthor id="3" name="Hannah Lowe" initials="HL" lastIdx="6" clrIdx="2">
    <p:extLst>
      <p:ext uri="{19B8F6BF-5375-455C-9EA6-DF929625EA0E}">
        <p15:presenceInfo xmlns:p15="http://schemas.microsoft.com/office/powerpoint/2012/main" userId="S-1-5-21-1868586648-1928551740-1174482739-19088994" providerId="AD"/>
      </p:ext>
    </p:extLst>
  </p:cmAuthor>
  <p:cmAuthor id="4" name="Nell Barrington" initials="NB" lastIdx="1" clrIdx="3">
    <p:extLst>
      <p:ext uri="{19B8F6BF-5375-455C-9EA6-DF929625EA0E}">
        <p15:presenceInfo xmlns:p15="http://schemas.microsoft.com/office/powerpoint/2012/main" userId="c77c7902d75ec0a7" providerId="Windows Live"/>
      </p:ext>
    </p:extLst>
  </p:cmAuthor>
  <p:cmAuthor id="5" name="Martin Peters" initials="MP" lastIdx="2" clrIdx="4">
    <p:extLst>
      <p:ext uri="{19B8F6BF-5375-455C-9EA6-DF929625EA0E}">
        <p15:presenceInfo xmlns:p15="http://schemas.microsoft.com/office/powerpoint/2012/main" userId="S-1-5-21-1757981266-1085031214-725345543-11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742"/>
    <a:srgbClr val="EBF6EF"/>
    <a:srgbClr val="E41F18"/>
    <a:srgbClr val="1E1541"/>
    <a:srgbClr val="100A3F"/>
    <a:srgbClr val="D52B88"/>
    <a:srgbClr val="FFE500"/>
    <a:srgbClr val="00A251"/>
    <a:srgbClr val="E9530E"/>
    <a:srgbClr val="DFD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B8031B-EBF6-4285-8B54-6AEC2B5FA660}" v="1" dt="2025-05-30T14:29:55.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81699" autoAdjust="0"/>
  </p:normalViewPr>
  <p:slideViewPr>
    <p:cSldViewPr snapToGrid="0" snapToObjects="1">
      <p:cViewPr varScale="1">
        <p:scale>
          <a:sx n="101" d="100"/>
          <a:sy n="101" d="100"/>
        </p:scale>
        <p:origin x="894" y="114"/>
      </p:cViewPr>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100" d="100"/>
        <a:sy n="100" d="100"/>
      </p:scale>
      <p:origin x="0" y="-6197"/>
    </p:cViewPr>
  </p:sorterViewPr>
  <p:notesViewPr>
    <p:cSldViewPr snapToGrid="0" snapToObjects="1">
      <p:cViewPr>
        <p:scale>
          <a:sx n="184" d="100"/>
          <a:sy n="184" d="100"/>
        </p:scale>
        <p:origin x="523" y="-14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Rae" userId="87a94c08-7257-40cc-9a3e-98d4f29919a5" providerId="ADAL" clId="{1BB8031B-EBF6-4285-8B54-6AEC2B5FA660}"/>
    <pc:docChg chg="undo custSel addSld delSld modSld">
      <pc:chgData name="Lindsay Rae" userId="87a94c08-7257-40cc-9a3e-98d4f29919a5" providerId="ADAL" clId="{1BB8031B-EBF6-4285-8B54-6AEC2B5FA660}" dt="2025-05-30T15:44:24.613" v="1185" actId="2696"/>
      <pc:docMkLst>
        <pc:docMk/>
      </pc:docMkLst>
      <pc:sldChg chg="modNotesTx">
        <pc:chgData name="Lindsay Rae" userId="87a94c08-7257-40cc-9a3e-98d4f29919a5" providerId="ADAL" clId="{1BB8031B-EBF6-4285-8B54-6AEC2B5FA660}" dt="2025-05-30T15:28:49.270" v="1111" actId="6549"/>
        <pc:sldMkLst>
          <pc:docMk/>
          <pc:sldMk cId="195852848" sldId="268"/>
        </pc:sldMkLst>
      </pc:sldChg>
      <pc:sldChg chg="modNotesTx">
        <pc:chgData name="Lindsay Rae" userId="87a94c08-7257-40cc-9a3e-98d4f29919a5" providerId="ADAL" clId="{1BB8031B-EBF6-4285-8B54-6AEC2B5FA660}" dt="2025-05-30T14:27:53.839" v="1" actId="6549"/>
        <pc:sldMkLst>
          <pc:docMk/>
          <pc:sldMk cId="2532492813" sldId="290"/>
        </pc:sldMkLst>
      </pc:sldChg>
      <pc:sldChg chg="delSp mod modNotesTx">
        <pc:chgData name="Lindsay Rae" userId="87a94c08-7257-40cc-9a3e-98d4f29919a5" providerId="ADAL" clId="{1BB8031B-EBF6-4285-8B54-6AEC2B5FA660}" dt="2025-05-30T15:17:29.321" v="494" actId="6549"/>
        <pc:sldMkLst>
          <pc:docMk/>
          <pc:sldMk cId="562231002" sldId="308"/>
        </pc:sldMkLst>
        <pc:spChg chg="del">
          <ac:chgData name="Lindsay Rae" userId="87a94c08-7257-40cc-9a3e-98d4f29919a5" providerId="ADAL" clId="{1BB8031B-EBF6-4285-8B54-6AEC2B5FA660}" dt="2025-05-30T15:16:52.767" v="492" actId="478"/>
          <ac:spMkLst>
            <pc:docMk/>
            <pc:sldMk cId="562231002" sldId="308"/>
            <ac:spMk id="5" creationId="{1994B6E9-9248-4062-88F5-DD3399FA6110}"/>
          </ac:spMkLst>
        </pc:spChg>
      </pc:sldChg>
      <pc:sldChg chg="del mod modShow">
        <pc:chgData name="Lindsay Rae" userId="87a94c08-7257-40cc-9a3e-98d4f29919a5" providerId="ADAL" clId="{1BB8031B-EBF6-4285-8B54-6AEC2B5FA660}" dt="2025-05-30T15:17:59.814" v="498" actId="2696"/>
        <pc:sldMkLst>
          <pc:docMk/>
          <pc:sldMk cId="3728385897" sldId="311"/>
        </pc:sldMkLst>
      </pc:sldChg>
      <pc:sldChg chg="modNotesTx">
        <pc:chgData name="Lindsay Rae" userId="87a94c08-7257-40cc-9a3e-98d4f29919a5" providerId="ADAL" clId="{1BB8031B-EBF6-4285-8B54-6AEC2B5FA660}" dt="2025-05-30T15:29:30.566" v="1113" actId="6549"/>
        <pc:sldMkLst>
          <pc:docMk/>
          <pc:sldMk cId="529721380" sldId="315"/>
        </pc:sldMkLst>
      </pc:sldChg>
      <pc:sldChg chg="modNotesTx">
        <pc:chgData name="Lindsay Rae" userId="87a94c08-7257-40cc-9a3e-98d4f29919a5" providerId="ADAL" clId="{1BB8031B-EBF6-4285-8B54-6AEC2B5FA660}" dt="2025-05-30T15:41:31.112" v="1165" actId="20577"/>
        <pc:sldMkLst>
          <pc:docMk/>
          <pc:sldMk cId="3333397632" sldId="319"/>
        </pc:sldMkLst>
      </pc:sldChg>
      <pc:sldChg chg="modNotesTx">
        <pc:chgData name="Lindsay Rae" userId="87a94c08-7257-40cc-9a3e-98d4f29919a5" providerId="ADAL" clId="{1BB8031B-EBF6-4285-8B54-6AEC2B5FA660}" dt="2025-05-30T14:28:05.319" v="3" actId="6549"/>
        <pc:sldMkLst>
          <pc:docMk/>
          <pc:sldMk cId="246467433" sldId="323"/>
        </pc:sldMkLst>
      </pc:sldChg>
      <pc:sldChg chg="modNotesTx">
        <pc:chgData name="Lindsay Rae" userId="87a94c08-7257-40cc-9a3e-98d4f29919a5" providerId="ADAL" clId="{1BB8031B-EBF6-4285-8B54-6AEC2B5FA660}" dt="2025-05-30T15:42:07.114" v="1171" actId="6549"/>
        <pc:sldMkLst>
          <pc:docMk/>
          <pc:sldMk cId="3854751746" sldId="324"/>
        </pc:sldMkLst>
      </pc:sldChg>
      <pc:sldChg chg="modNotesTx">
        <pc:chgData name="Lindsay Rae" userId="87a94c08-7257-40cc-9a3e-98d4f29919a5" providerId="ADAL" clId="{1BB8031B-EBF6-4285-8B54-6AEC2B5FA660}" dt="2025-05-30T15:41:52.577" v="1169" actId="6549"/>
        <pc:sldMkLst>
          <pc:docMk/>
          <pc:sldMk cId="992070982" sldId="325"/>
        </pc:sldMkLst>
      </pc:sldChg>
      <pc:sldChg chg="modNotesTx">
        <pc:chgData name="Lindsay Rae" userId="87a94c08-7257-40cc-9a3e-98d4f29919a5" providerId="ADAL" clId="{1BB8031B-EBF6-4285-8B54-6AEC2B5FA660}" dt="2025-05-30T15:42:17.501" v="1172" actId="6549"/>
        <pc:sldMkLst>
          <pc:docMk/>
          <pc:sldMk cId="1628198276" sldId="326"/>
        </pc:sldMkLst>
      </pc:sldChg>
      <pc:sldChg chg="modNotesTx">
        <pc:chgData name="Lindsay Rae" userId="87a94c08-7257-40cc-9a3e-98d4f29919a5" providerId="ADAL" clId="{1BB8031B-EBF6-4285-8B54-6AEC2B5FA660}" dt="2025-05-30T15:42:33.983" v="1178" actId="20577"/>
        <pc:sldMkLst>
          <pc:docMk/>
          <pc:sldMk cId="1715675453" sldId="327"/>
        </pc:sldMkLst>
      </pc:sldChg>
      <pc:sldChg chg="modNotesTx">
        <pc:chgData name="Lindsay Rae" userId="87a94c08-7257-40cc-9a3e-98d4f29919a5" providerId="ADAL" clId="{1BB8031B-EBF6-4285-8B54-6AEC2B5FA660}" dt="2025-05-30T15:15:48.904" v="487" actId="20577"/>
        <pc:sldMkLst>
          <pc:docMk/>
          <pc:sldMk cId="1882090110" sldId="339"/>
        </pc:sldMkLst>
      </pc:sldChg>
      <pc:sldChg chg="modNotesTx">
        <pc:chgData name="Lindsay Rae" userId="87a94c08-7257-40cc-9a3e-98d4f29919a5" providerId="ADAL" clId="{1BB8031B-EBF6-4285-8B54-6AEC2B5FA660}" dt="2025-05-30T15:43:32.275" v="1180" actId="6549"/>
        <pc:sldMkLst>
          <pc:docMk/>
          <pc:sldMk cId="1124163415" sldId="340"/>
        </pc:sldMkLst>
      </pc:sldChg>
      <pc:sldChg chg="del">
        <pc:chgData name="Lindsay Rae" userId="87a94c08-7257-40cc-9a3e-98d4f29919a5" providerId="ADAL" clId="{1BB8031B-EBF6-4285-8B54-6AEC2B5FA660}" dt="2025-05-30T15:44:24.613" v="1185" actId="2696"/>
        <pc:sldMkLst>
          <pc:docMk/>
          <pc:sldMk cId="1572781490" sldId="345"/>
        </pc:sldMkLst>
      </pc:sldChg>
      <pc:sldChg chg="modNotesTx">
        <pc:chgData name="Lindsay Rae" userId="87a94c08-7257-40cc-9a3e-98d4f29919a5" providerId="ADAL" clId="{1BB8031B-EBF6-4285-8B54-6AEC2B5FA660}" dt="2025-05-30T14:27:33.053" v="0" actId="6549"/>
        <pc:sldMkLst>
          <pc:docMk/>
          <pc:sldMk cId="1817347143" sldId="349"/>
        </pc:sldMkLst>
      </pc:sldChg>
      <pc:sldChg chg="modNotesTx">
        <pc:chgData name="Lindsay Rae" userId="87a94c08-7257-40cc-9a3e-98d4f29919a5" providerId="ADAL" clId="{1BB8031B-EBF6-4285-8B54-6AEC2B5FA660}" dt="2025-05-30T15:30:51.858" v="1114" actId="6549"/>
        <pc:sldMkLst>
          <pc:docMk/>
          <pc:sldMk cId="1009386021" sldId="351"/>
        </pc:sldMkLst>
      </pc:sldChg>
      <pc:sldChg chg="modNotesTx">
        <pc:chgData name="Lindsay Rae" userId="87a94c08-7257-40cc-9a3e-98d4f29919a5" providerId="ADAL" clId="{1BB8031B-EBF6-4285-8B54-6AEC2B5FA660}" dt="2025-05-30T15:18:49.842" v="512" actId="6549"/>
        <pc:sldMkLst>
          <pc:docMk/>
          <pc:sldMk cId="813807595" sldId="353"/>
        </pc:sldMkLst>
      </pc:sldChg>
      <pc:sldChg chg="modNotesTx">
        <pc:chgData name="Lindsay Rae" userId="87a94c08-7257-40cc-9a3e-98d4f29919a5" providerId="ADAL" clId="{1BB8031B-EBF6-4285-8B54-6AEC2B5FA660}" dt="2025-05-30T15:27:36.964" v="1050" actId="20577"/>
        <pc:sldMkLst>
          <pc:docMk/>
          <pc:sldMk cId="2719085785" sldId="354"/>
        </pc:sldMkLst>
      </pc:sldChg>
      <pc:sldChg chg="modNotesTx">
        <pc:chgData name="Lindsay Rae" userId="87a94c08-7257-40cc-9a3e-98d4f29919a5" providerId="ADAL" clId="{1BB8031B-EBF6-4285-8B54-6AEC2B5FA660}" dt="2025-05-30T15:43:57.725" v="1183" actId="6549"/>
        <pc:sldMkLst>
          <pc:docMk/>
          <pc:sldMk cId="1131256694" sldId="356"/>
        </pc:sldMkLst>
      </pc:sldChg>
      <pc:sldChg chg="modNotesTx">
        <pc:chgData name="Lindsay Rae" userId="87a94c08-7257-40cc-9a3e-98d4f29919a5" providerId="ADAL" clId="{1BB8031B-EBF6-4285-8B54-6AEC2B5FA660}" dt="2025-05-30T15:43:48.144" v="1181" actId="6549"/>
        <pc:sldMkLst>
          <pc:docMk/>
          <pc:sldMk cId="3399230642" sldId="357"/>
        </pc:sldMkLst>
      </pc:sldChg>
      <pc:sldChg chg="delSp modSp mod modNotesTx">
        <pc:chgData name="Lindsay Rae" userId="87a94c08-7257-40cc-9a3e-98d4f29919a5" providerId="ADAL" clId="{1BB8031B-EBF6-4285-8B54-6AEC2B5FA660}" dt="2025-05-30T15:16:48.298" v="491" actId="6549"/>
        <pc:sldMkLst>
          <pc:docMk/>
          <pc:sldMk cId="198419210" sldId="362"/>
        </pc:sldMkLst>
        <pc:spChg chg="del mod">
          <ac:chgData name="Lindsay Rae" userId="87a94c08-7257-40cc-9a3e-98d4f29919a5" providerId="ADAL" clId="{1BB8031B-EBF6-4285-8B54-6AEC2B5FA660}" dt="2025-05-30T15:16:24.881" v="490" actId="478"/>
          <ac:spMkLst>
            <pc:docMk/>
            <pc:sldMk cId="198419210" sldId="362"/>
            <ac:spMk id="3" creationId="{00000000-0000-0000-0000-000000000000}"/>
          </ac:spMkLst>
        </pc:spChg>
      </pc:sldChg>
      <pc:sldChg chg="modNotesTx">
        <pc:chgData name="Lindsay Rae" userId="87a94c08-7257-40cc-9a3e-98d4f29919a5" providerId="ADAL" clId="{1BB8031B-EBF6-4285-8B54-6AEC2B5FA660}" dt="2025-05-30T15:32:07.176" v="1162" actId="6549"/>
        <pc:sldMkLst>
          <pc:docMk/>
          <pc:sldMk cId="3311587002" sldId="363"/>
        </pc:sldMkLst>
      </pc:sldChg>
      <pc:sldChg chg="modNotesTx">
        <pc:chgData name="Lindsay Rae" userId="87a94c08-7257-40cc-9a3e-98d4f29919a5" providerId="ADAL" clId="{1BB8031B-EBF6-4285-8B54-6AEC2B5FA660}" dt="2025-05-30T15:19:33.880" v="514" actId="6549"/>
        <pc:sldMkLst>
          <pc:docMk/>
          <pc:sldMk cId="877619845" sldId="364"/>
        </pc:sldMkLst>
      </pc:sldChg>
      <pc:sldChg chg="modNotesTx">
        <pc:chgData name="Lindsay Rae" userId="87a94c08-7257-40cc-9a3e-98d4f29919a5" providerId="ADAL" clId="{1BB8031B-EBF6-4285-8B54-6AEC2B5FA660}" dt="2025-05-30T15:19:54.912" v="517" actId="6549"/>
        <pc:sldMkLst>
          <pc:docMk/>
          <pc:sldMk cId="3255460115" sldId="365"/>
        </pc:sldMkLst>
      </pc:sldChg>
      <pc:sldChg chg="modNotesTx">
        <pc:chgData name="Lindsay Rae" userId="87a94c08-7257-40cc-9a3e-98d4f29919a5" providerId="ADAL" clId="{1BB8031B-EBF6-4285-8B54-6AEC2B5FA660}" dt="2025-05-30T15:44:16.828" v="1184" actId="6549"/>
        <pc:sldMkLst>
          <pc:docMk/>
          <pc:sldMk cId="3153644814" sldId="366"/>
        </pc:sldMkLst>
      </pc:sldChg>
      <pc:sldChg chg="modNotesTx">
        <pc:chgData name="Lindsay Rae" userId="87a94c08-7257-40cc-9a3e-98d4f29919a5" providerId="ADAL" clId="{1BB8031B-EBF6-4285-8B54-6AEC2B5FA660}" dt="2025-05-30T15:16:04.986" v="488" actId="6549"/>
        <pc:sldMkLst>
          <pc:docMk/>
          <pc:sldMk cId="3977546062" sldId="368"/>
        </pc:sldMkLst>
      </pc:sldChg>
      <pc:sldChg chg="add del">
        <pc:chgData name="Lindsay Rae" userId="87a94c08-7257-40cc-9a3e-98d4f29919a5" providerId="ADAL" clId="{1BB8031B-EBF6-4285-8B54-6AEC2B5FA660}" dt="2025-05-30T15:17:56.723" v="497" actId="2696"/>
        <pc:sldMkLst>
          <pc:docMk/>
          <pc:sldMk cId="1106219177" sldId="36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80745033808487"/>
          <c:y val="0.1744146841003037"/>
          <c:w val="0.62064694431135004"/>
          <c:h val="0.76357213972666893"/>
        </c:manualLayout>
      </c:layout>
      <c:barChart>
        <c:barDir val="bar"/>
        <c:grouping val="clustered"/>
        <c:varyColors val="0"/>
        <c:ser>
          <c:idx val="2"/>
          <c:order val="0"/>
          <c:tx>
            <c:strRef>
              <c:f>Sheet1!$B$1</c:f>
              <c:strCache>
                <c:ptCount val="1"/>
                <c:pt idx="0">
                  <c:v>All Competitors</c:v>
                </c:pt>
              </c:strCache>
            </c:strRef>
          </c:tx>
          <c:spPr>
            <a:solidFill>
              <a:srgbClr val="100A3F"/>
            </a:solidFill>
            <a:ln>
              <a:noFill/>
            </a:ln>
            <a:effectLst/>
          </c:spPr>
          <c:invertIfNegative val="0"/>
          <c:dPt>
            <c:idx val="2"/>
            <c:invertIfNegative val="0"/>
            <c:bubble3D val="0"/>
            <c:spPr>
              <a:solidFill>
                <a:srgbClr val="528A46"/>
              </a:solidFill>
              <a:ln>
                <a:noFill/>
              </a:ln>
              <a:effectLst/>
            </c:spPr>
            <c:extLst>
              <c:ext xmlns:c16="http://schemas.microsoft.com/office/drawing/2014/chart" uri="{C3380CC4-5D6E-409C-BE32-E72D297353CC}">
                <c16:uniqueId val="{00000001-3C78-4473-BD2D-62227777CA5B}"/>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3-3C78-4473-BD2D-62227777CA5B}"/>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5-3C78-4473-BD2D-62227777CA5B}"/>
              </c:ext>
            </c:extLst>
          </c:dPt>
          <c:dLbls>
            <c:spPr>
              <a:noFill/>
              <a:ln>
                <a:noFill/>
              </a:ln>
              <a:effectLst/>
            </c:spPr>
            <c:txPr>
              <a:bodyPr rot="0" spcFirstLastPara="1" vertOverflow="ellipsis" horzOverflow="clip" vert="horz" wrap="square" lIns="0" tIns="0" rIns="0" bIns="19050" anchor="ctr" anchorCtr="0">
                <a:spAutoFit/>
              </a:bodyPr>
              <a:lstStyle/>
              <a:p>
                <a:pPr algn="r">
                  <a:defRPr sz="16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Sheet1!$A$2:$A$12</c:f>
              <c:strCache>
                <c:ptCount val="5"/>
                <c:pt idx="0">
                  <c:v>To get independent feedback / benchmarking for my business</c:v>
                </c:pt>
                <c:pt idx="1">
                  <c:v>To gain recognition from and/or influence with local partners</c:v>
                </c:pt>
                <c:pt idx="2">
                  <c:v>For the chance to go on and win regionally / nationally</c:v>
                </c:pt>
                <c:pt idx="3">
                  <c:v>For PR and media coverage</c:v>
                </c:pt>
                <c:pt idx="4">
                  <c:v>To provide a marque of quality assurance to customers</c:v>
                </c:pt>
              </c:strCache>
            </c:strRef>
          </c:cat>
          <c:val>
            <c:numRef>
              <c:f>Sheet1!$B$2:$B$12</c:f>
              <c:numCache>
                <c:formatCode>0%</c:formatCode>
                <c:ptCount val="5"/>
                <c:pt idx="0">
                  <c:v>0.47</c:v>
                </c:pt>
                <c:pt idx="1">
                  <c:v>0.55000000000000004</c:v>
                </c:pt>
                <c:pt idx="2">
                  <c:v>0.57999999999999996</c:v>
                </c:pt>
                <c:pt idx="3">
                  <c:v>0.59</c:v>
                </c:pt>
                <c:pt idx="4">
                  <c:v>0.6</c:v>
                </c:pt>
              </c:numCache>
            </c:numRef>
          </c:val>
          <c:extLst>
            <c:ext xmlns:c16="http://schemas.microsoft.com/office/drawing/2014/chart" uri="{C3380CC4-5D6E-409C-BE32-E72D297353CC}">
              <c16:uniqueId val="{00000006-3C78-4473-BD2D-62227777CA5B}"/>
            </c:ext>
          </c:extLst>
        </c:ser>
        <c:dLbls>
          <c:showLegendKey val="0"/>
          <c:showVal val="0"/>
          <c:showCatName val="0"/>
          <c:showSerName val="0"/>
          <c:showPercent val="0"/>
          <c:showBubbleSize val="0"/>
        </c:dLbls>
        <c:gapWidth val="219"/>
        <c:axId val="203407696"/>
        <c:axId val="203413520"/>
      </c:barChart>
      <c:catAx>
        <c:axId val="203407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1" i="0" u="none" strike="noStrike" kern="1200" baseline="0">
                <a:solidFill>
                  <a:srgbClr val="120742"/>
                </a:solidFill>
                <a:latin typeface="+mn-lt"/>
                <a:ea typeface="+mn-ea"/>
                <a:cs typeface="+mn-cs"/>
              </a:defRPr>
            </a:pPr>
            <a:endParaRPr lang="en-US"/>
          </a:p>
        </c:txPr>
        <c:crossAx val="203413520"/>
        <c:crosses val="autoZero"/>
        <c:auto val="1"/>
        <c:lblAlgn val="ctr"/>
        <c:lblOffset val="100"/>
        <c:noMultiLvlLbl val="0"/>
      </c:catAx>
      <c:valAx>
        <c:axId val="203413520"/>
        <c:scaling>
          <c:orientation val="minMax"/>
        </c:scaling>
        <c:delete val="1"/>
        <c:axPos val="b"/>
        <c:numFmt formatCode="0%" sourceLinked="1"/>
        <c:majorTickMark val="none"/>
        <c:minorTickMark val="none"/>
        <c:tickLblPos val="nextTo"/>
        <c:crossAx val="20340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80745033808487"/>
          <c:y val="0.1744146841003037"/>
          <c:w val="0.62064694431135004"/>
          <c:h val="0.76357213972666893"/>
        </c:manualLayout>
      </c:layout>
      <c:barChart>
        <c:barDir val="bar"/>
        <c:grouping val="clustered"/>
        <c:varyColors val="0"/>
        <c:ser>
          <c:idx val="2"/>
          <c:order val="0"/>
          <c:tx>
            <c:strRef>
              <c:f>Sheet1!$B$1</c:f>
              <c:strCache>
                <c:ptCount val="1"/>
                <c:pt idx="0">
                  <c:v>All Competitors</c:v>
                </c:pt>
              </c:strCache>
            </c:strRef>
          </c:tx>
          <c:spPr>
            <a:solidFill>
              <a:srgbClr val="100A3F"/>
            </a:solidFill>
            <a:ln>
              <a:noFill/>
            </a:ln>
            <a:effectLst/>
          </c:spPr>
          <c:invertIfNegative val="0"/>
          <c:dPt>
            <c:idx val="3"/>
            <c:invertIfNegative val="0"/>
            <c:bubble3D val="0"/>
            <c:spPr>
              <a:solidFill>
                <a:schemeClr val="accent1"/>
              </a:solidFill>
              <a:ln>
                <a:noFill/>
              </a:ln>
              <a:effectLst/>
            </c:spPr>
            <c:extLst>
              <c:ext xmlns:c16="http://schemas.microsoft.com/office/drawing/2014/chart" uri="{C3380CC4-5D6E-409C-BE32-E72D297353CC}">
                <c16:uniqueId val="{00000001-4893-4F14-8901-7AB37686F978}"/>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3-4893-4F14-8901-7AB37686F978}"/>
              </c:ext>
            </c:extLst>
          </c:dPt>
          <c:dLbls>
            <c:spPr>
              <a:noFill/>
              <a:ln>
                <a:noFill/>
              </a:ln>
              <a:effectLst/>
            </c:spPr>
            <c:txPr>
              <a:bodyPr rot="0" spcFirstLastPara="1" vertOverflow="ellipsis" horzOverflow="clip" vert="horz" wrap="square" lIns="0" tIns="0" rIns="0" bIns="19050" anchor="ctr" anchorCtr="0">
                <a:spAutoFit/>
              </a:bodyPr>
              <a:lstStyle/>
              <a:p>
                <a:pPr algn="r">
                  <a:defRPr sz="1197"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For the chance to go on and win regionally / nationally</c:v>
                </c:pt>
                <c:pt idx="1">
                  <c:v>To get independent feedback / benchmarking for my business</c:v>
                </c:pt>
                <c:pt idx="2">
                  <c:v>To gain recognition from and/or influence with local partners</c:v>
                </c:pt>
                <c:pt idx="3">
                  <c:v>For PR and media coverage</c:v>
                </c:pt>
                <c:pt idx="4">
                  <c:v>To provide a marque of quality assurance to customers</c:v>
                </c:pt>
              </c:strCache>
            </c:strRef>
          </c:cat>
          <c:val>
            <c:numRef>
              <c:f>Sheet1!$B$2:$B$6</c:f>
              <c:numCache>
                <c:formatCode>0%</c:formatCode>
                <c:ptCount val="5"/>
                <c:pt idx="0">
                  <c:v>0.51</c:v>
                </c:pt>
                <c:pt idx="1">
                  <c:v>0.51</c:v>
                </c:pt>
                <c:pt idx="2">
                  <c:v>0.52</c:v>
                </c:pt>
                <c:pt idx="3">
                  <c:v>0.56999999999999995</c:v>
                </c:pt>
                <c:pt idx="4">
                  <c:v>0.64</c:v>
                </c:pt>
              </c:numCache>
            </c:numRef>
          </c:val>
          <c:extLst>
            <c:ext xmlns:c16="http://schemas.microsoft.com/office/drawing/2014/chart" uri="{C3380CC4-5D6E-409C-BE32-E72D297353CC}">
              <c16:uniqueId val="{00000004-FD5A-4A6C-9EAA-B1F051F55454}"/>
            </c:ext>
          </c:extLst>
        </c:ser>
        <c:dLbls>
          <c:showLegendKey val="0"/>
          <c:showVal val="0"/>
          <c:showCatName val="0"/>
          <c:showSerName val="0"/>
          <c:showPercent val="0"/>
          <c:showBubbleSize val="0"/>
        </c:dLbls>
        <c:gapWidth val="219"/>
        <c:axId val="203407696"/>
        <c:axId val="203413520"/>
      </c:barChart>
      <c:catAx>
        <c:axId val="203407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00" b="1" i="0" u="none" strike="noStrike" kern="1200" baseline="0">
                <a:solidFill>
                  <a:srgbClr val="120742"/>
                </a:solidFill>
                <a:latin typeface="+mn-lt"/>
                <a:ea typeface="+mn-ea"/>
                <a:cs typeface="+mn-cs"/>
              </a:defRPr>
            </a:pPr>
            <a:endParaRPr lang="en-US"/>
          </a:p>
        </c:txPr>
        <c:crossAx val="203413520"/>
        <c:crosses val="autoZero"/>
        <c:auto val="1"/>
        <c:lblAlgn val="ctr"/>
        <c:lblOffset val="100"/>
        <c:noMultiLvlLbl val="0"/>
      </c:catAx>
      <c:valAx>
        <c:axId val="203413520"/>
        <c:scaling>
          <c:orientation val="minMax"/>
        </c:scaling>
        <c:delete val="1"/>
        <c:axPos val="b"/>
        <c:numFmt formatCode="0%" sourceLinked="1"/>
        <c:majorTickMark val="none"/>
        <c:minorTickMark val="none"/>
        <c:tickLblPos val="nextTo"/>
        <c:crossAx val="20340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80745033808487"/>
          <c:y val="0.1744146841003037"/>
          <c:w val="0.62064694431135004"/>
          <c:h val="0.76357213972666893"/>
        </c:manualLayout>
      </c:layout>
      <c:barChart>
        <c:barDir val="bar"/>
        <c:grouping val="clustered"/>
        <c:varyColors val="0"/>
        <c:ser>
          <c:idx val="2"/>
          <c:order val="0"/>
          <c:tx>
            <c:strRef>
              <c:f>Sheet1!$B$1</c:f>
              <c:strCache>
                <c:ptCount val="1"/>
                <c:pt idx="0">
                  <c:v>All Competitors</c:v>
                </c:pt>
              </c:strCache>
            </c:strRef>
          </c:tx>
          <c:spPr>
            <a:solidFill>
              <a:srgbClr val="100A3F"/>
            </a:solidFill>
            <a:ln>
              <a:noFill/>
            </a:ln>
            <a:effectLst/>
          </c:spPr>
          <c:invertIfNegative val="0"/>
          <c:dLbls>
            <c:spPr>
              <a:noFill/>
              <a:ln>
                <a:noFill/>
              </a:ln>
              <a:effectLst/>
            </c:spPr>
            <c:txPr>
              <a:bodyPr rot="0" spcFirstLastPara="1" vertOverflow="ellipsis" horzOverflow="clip" vert="horz" wrap="square" lIns="0" tIns="0" rIns="0" bIns="19050" anchor="ctr" anchorCtr="0">
                <a:spAutoFit/>
              </a:bodyPr>
              <a:lstStyle/>
              <a:p>
                <a:pPr algn="r">
                  <a:defRPr sz="16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Sheet1!$A$2:$A$12</c:f>
              <c:strCache>
                <c:ptCount val="6"/>
                <c:pt idx="0">
                  <c:v>Other (please state)</c:v>
                </c:pt>
                <c:pt idx="1">
                  <c:v>Was encouraged to by a client / colleague</c:v>
                </c:pt>
                <c:pt idx="2">
                  <c:v>To attend the awards event(s)</c:v>
                </c:pt>
                <c:pt idx="3">
                  <c:v>To help motivate and recruit staff</c:v>
                </c:pt>
                <c:pt idx="4">
                  <c:v>For the opportunity to network with other tourism businesses</c:v>
                </c:pt>
                <c:pt idx="5">
                  <c:v>To share and encourage best practice within our business</c:v>
                </c:pt>
              </c:strCache>
            </c:strRef>
          </c:cat>
          <c:val>
            <c:numRef>
              <c:f>Sheet1!$B$2:$B$12</c:f>
              <c:numCache>
                <c:formatCode>0%</c:formatCode>
                <c:ptCount val="6"/>
                <c:pt idx="0">
                  <c:v>7.0000000000000007E-2</c:v>
                </c:pt>
                <c:pt idx="1">
                  <c:v>0.13</c:v>
                </c:pt>
                <c:pt idx="2">
                  <c:v>0.14000000000000001</c:v>
                </c:pt>
                <c:pt idx="3">
                  <c:v>0.35</c:v>
                </c:pt>
                <c:pt idx="4">
                  <c:v>0.38</c:v>
                </c:pt>
                <c:pt idx="5">
                  <c:v>0.41</c:v>
                </c:pt>
              </c:numCache>
            </c:numRef>
          </c:val>
          <c:extLst>
            <c:ext xmlns:c16="http://schemas.microsoft.com/office/drawing/2014/chart" uri="{C3380CC4-5D6E-409C-BE32-E72D297353CC}">
              <c16:uniqueId val="{00000006-0AD3-42CD-9C74-799CB1646535}"/>
            </c:ext>
          </c:extLst>
        </c:ser>
        <c:dLbls>
          <c:showLegendKey val="0"/>
          <c:showVal val="0"/>
          <c:showCatName val="0"/>
          <c:showSerName val="0"/>
          <c:showPercent val="0"/>
          <c:showBubbleSize val="0"/>
        </c:dLbls>
        <c:gapWidth val="219"/>
        <c:axId val="203407696"/>
        <c:axId val="203413520"/>
      </c:barChart>
      <c:catAx>
        <c:axId val="203407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1" i="0" u="none" strike="noStrike" kern="1200" baseline="0">
                <a:solidFill>
                  <a:srgbClr val="120742"/>
                </a:solidFill>
                <a:latin typeface="+mn-lt"/>
                <a:ea typeface="+mn-ea"/>
                <a:cs typeface="+mn-cs"/>
              </a:defRPr>
            </a:pPr>
            <a:endParaRPr lang="en-US"/>
          </a:p>
        </c:txPr>
        <c:crossAx val="203413520"/>
        <c:crosses val="autoZero"/>
        <c:auto val="1"/>
        <c:lblAlgn val="ctr"/>
        <c:lblOffset val="100"/>
        <c:noMultiLvlLbl val="0"/>
      </c:catAx>
      <c:valAx>
        <c:axId val="203413520"/>
        <c:scaling>
          <c:orientation val="minMax"/>
        </c:scaling>
        <c:delete val="1"/>
        <c:axPos val="b"/>
        <c:numFmt formatCode="0%" sourceLinked="1"/>
        <c:majorTickMark val="none"/>
        <c:minorTickMark val="none"/>
        <c:tickLblPos val="nextTo"/>
        <c:crossAx val="20340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1E6B1-7181-4A3E-958C-826130CB781F}" type="doc">
      <dgm:prSet loTypeId="urn:microsoft.com/office/officeart/2005/8/layout/pyramid3" loCatId="pyramid" qsTypeId="urn:microsoft.com/office/officeart/2005/8/quickstyle/simple1" qsCatId="simple" csTypeId="urn:microsoft.com/office/officeart/2005/8/colors/accent1_2" csCatId="accent1" phldr="1"/>
      <dgm:spPr/>
    </dgm:pt>
    <dgm:pt modelId="{F655604B-CE18-4F13-B295-E13CA74F2E04}">
      <dgm:prSet phldrT="[Text]" custT="1"/>
      <dgm:spPr/>
      <dgm:t>
        <a:bodyPr/>
        <a:lstStyle/>
        <a:p>
          <a:r>
            <a:rPr lang="en-GB" sz="3600" kern="1200" baseline="0" dirty="0">
              <a:solidFill>
                <a:schemeClr val="bg1"/>
              </a:solidFill>
              <a:latin typeface="+mn-lt"/>
              <a:ea typeface="+mn-ea"/>
              <a:cs typeface="+mn-cs"/>
            </a:rPr>
            <a:t>Peak District, Derbyshire &amp; Derby Tourism Awards</a:t>
          </a:r>
        </a:p>
      </dgm:t>
      <dgm:extLst>
        <a:ext uri="{E40237B7-FDA0-4F09-8148-C483321AD2D9}">
          <dgm14:cNvPr xmlns:dgm14="http://schemas.microsoft.com/office/drawing/2010/diagram" id="0" name="" descr="county awards may lead to regional awards and then up to the VisitEngland Awards for Excellence, or county awards may lead directly up to the national VisitEngland Awards for Excellence." title="route to nationals"/>
        </a:ext>
      </dgm:extLst>
    </dgm:pt>
    <dgm:pt modelId="{227F4049-753F-481C-A013-3B8407185A42}" type="parTrans" cxnId="{F040ED3E-42E6-4D69-B1FA-AB29E1BEBD18}">
      <dgm:prSet/>
      <dgm:spPr/>
      <dgm:t>
        <a:bodyPr/>
        <a:lstStyle/>
        <a:p>
          <a:endParaRPr lang="en-GB"/>
        </a:p>
      </dgm:t>
    </dgm:pt>
    <dgm:pt modelId="{63D81740-E3D5-4E10-8124-60DB9254CF79}" type="sibTrans" cxnId="{F040ED3E-42E6-4D69-B1FA-AB29E1BEBD18}">
      <dgm:prSet/>
      <dgm:spPr/>
      <dgm:t>
        <a:bodyPr/>
        <a:lstStyle/>
        <a:p>
          <a:endParaRPr lang="en-GB"/>
        </a:p>
      </dgm:t>
    </dgm:pt>
    <dgm:pt modelId="{9E5CBB92-16EC-45EB-8DBC-12FB3065756C}">
      <dgm:prSet phldrT="[Text]" custT="1"/>
      <dgm:spPr/>
      <dgm:t>
        <a:bodyPr/>
        <a:lstStyle/>
        <a:p>
          <a:r>
            <a:rPr lang="en-GB" sz="3600" dirty="0">
              <a:solidFill>
                <a:schemeClr val="bg1"/>
              </a:solidFill>
            </a:rPr>
            <a:t>VisitEngland Awards</a:t>
          </a:r>
          <a:br>
            <a:rPr lang="en-GB" sz="3600" dirty="0">
              <a:solidFill>
                <a:schemeClr val="bg1"/>
              </a:solidFill>
            </a:rPr>
          </a:br>
          <a:r>
            <a:rPr lang="en-GB" sz="3600" dirty="0">
              <a:solidFill>
                <a:schemeClr val="bg1"/>
              </a:solidFill>
            </a:rPr>
            <a:t> for Excellence </a:t>
          </a:r>
        </a:p>
        <a:p>
          <a:endParaRPr lang="en-GB" sz="3100" dirty="0"/>
        </a:p>
        <a:p>
          <a:endParaRPr lang="en-GB" sz="3100" dirty="0"/>
        </a:p>
      </dgm:t>
    </dgm:pt>
    <dgm:pt modelId="{B54CB149-FC22-4F03-9A0A-2A2C89772870}" type="parTrans" cxnId="{6C8DB600-BA36-4C6D-A2E5-6713056ED7E5}">
      <dgm:prSet/>
      <dgm:spPr/>
      <dgm:t>
        <a:bodyPr/>
        <a:lstStyle/>
        <a:p>
          <a:endParaRPr lang="en-GB"/>
        </a:p>
      </dgm:t>
    </dgm:pt>
    <dgm:pt modelId="{3B1900B5-2BCE-41C5-91C1-BAB40E4E9F53}" type="sibTrans" cxnId="{6C8DB600-BA36-4C6D-A2E5-6713056ED7E5}">
      <dgm:prSet/>
      <dgm:spPr/>
      <dgm:t>
        <a:bodyPr/>
        <a:lstStyle/>
        <a:p>
          <a:endParaRPr lang="en-GB"/>
        </a:p>
      </dgm:t>
    </dgm:pt>
    <dgm:pt modelId="{4367A075-07AF-4601-9593-7EA3211FADA1}" type="pres">
      <dgm:prSet presAssocID="{31D1E6B1-7181-4A3E-958C-826130CB781F}" presName="Name0" presStyleCnt="0">
        <dgm:presLayoutVars>
          <dgm:dir/>
          <dgm:animLvl val="lvl"/>
          <dgm:resizeHandles val="exact"/>
        </dgm:presLayoutVars>
      </dgm:prSet>
      <dgm:spPr/>
    </dgm:pt>
    <dgm:pt modelId="{57764AB6-0C51-4657-993D-B2C942BEC5E2}" type="pres">
      <dgm:prSet presAssocID="{F655604B-CE18-4F13-B295-E13CA74F2E04}" presName="Name8" presStyleCnt="0"/>
      <dgm:spPr/>
    </dgm:pt>
    <dgm:pt modelId="{79752F0B-38E0-439F-A3C4-091B178E852E}" type="pres">
      <dgm:prSet presAssocID="{F655604B-CE18-4F13-B295-E13CA74F2E04}" presName="level" presStyleLbl="node1" presStyleIdx="0" presStyleCnt="2" custScaleY="64713">
        <dgm:presLayoutVars>
          <dgm:chMax val="1"/>
          <dgm:bulletEnabled val="1"/>
        </dgm:presLayoutVars>
      </dgm:prSet>
      <dgm:spPr/>
    </dgm:pt>
    <dgm:pt modelId="{DA8C5EEF-34CE-4CBF-B032-897F2EC7AF57}" type="pres">
      <dgm:prSet presAssocID="{F655604B-CE18-4F13-B295-E13CA74F2E04}" presName="levelTx" presStyleLbl="revTx" presStyleIdx="0" presStyleCnt="0">
        <dgm:presLayoutVars>
          <dgm:chMax val="1"/>
          <dgm:bulletEnabled val="1"/>
        </dgm:presLayoutVars>
      </dgm:prSet>
      <dgm:spPr/>
    </dgm:pt>
    <dgm:pt modelId="{7F972664-0B1C-4782-8B7C-4D8BB84C714B}" type="pres">
      <dgm:prSet presAssocID="{9E5CBB92-16EC-45EB-8DBC-12FB3065756C}" presName="Name8" presStyleCnt="0"/>
      <dgm:spPr/>
    </dgm:pt>
    <dgm:pt modelId="{FFD75052-7403-4A8E-B92E-1436B8B8712D}" type="pres">
      <dgm:prSet presAssocID="{9E5CBB92-16EC-45EB-8DBC-12FB3065756C}" presName="level" presStyleLbl="node1" presStyleIdx="1" presStyleCnt="2" custScaleY="134078">
        <dgm:presLayoutVars>
          <dgm:chMax val="1"/>
          <dgm:bulletEnabled val="1"/>
        </dgm:presLayoutVars>
      </dgm:prSet>
      <dgm:spPr/>
    </dgm:pt>
    <dgm:pt modelId="{E1F4AE76-63A5-41A0-AB9B-013AB2ECA690}" type="pres">
      <dgm:prSet presAssocID="{9E5CBB92-16EC-45EB-8DBC-12FB3065756C}" presName="levelTx" presStyleLbl="revTx" presStyleIdx="0" presStyleCnt="0">
        <dgm:presLayoutVars>
          <dgm:chMax val="1"/>
          <dgm:bulletEnabled val="1"/>
        </dgm:presLayoutVars>
      </dgm:prSet>
      <dgm:spPr/>
    </dgm:pt>
  </dgm:ptLst>
  <dgm:cxnLst>
    <dgm:cxn modelId="{6C8DB600-BA36-4C6D-A2E5-6713056ED7E5}" srcId="{31D1E6B1-7181-4A3E-958C-826130CB781F}" destId="{9E5CBB92-16EC-45EB-8DBC-12FB3065756C}" srcOrd="1" destOrd="0" parTransId="{B54CB149-FC22-4F03-9A0A-2A2C89772870}" sibTransId="{3B1900B5-2BCE-41C5-91C1-BAB40E4E9F53}"/>
    <dgm:cxn modelId="{F040ED3E-42E6-4D69-B1FA-AB29E1BEBD18}" srcId="{31D1E6B1-7181-4A3E-958C-826130CB781F}" destId="{F655604B-CE18-4F13-B295-E13CA74F2E04}" srcOrd="0" destOrd="0" parTransId="{227F4049-753F-481C-A013-3B8407185A42}" sibTransId="{63D81740-E3D5-4E10-8124-60DB9254CF79}"/>
    <dgm:cxn modelId="{8AC85243-22A5-4DF2-BE46-7282D1C299E9}" type="presOf" srcId="{F655604B-CE18-4F13-B295-E13CA74F2E04}" destId="{DA8C5EEF-34CE-4CBF-B032-897F2EC7AF57}" srcOrd="1" destOrd="0" presId="urn:microsoft.com/office/officeart/2005/8/layout/pyramid3"/>
    <dgm:cxn modelId="{443CD251-623E-44B8-80A0-9574A6A91847}" type="presOf" srcId="{31D1E6B1-7181-4A3E-958C-826130CB781F}" destId="{4367A075-07AF-4601-9593-7EA3211FADA1}" srcOrd="0" destOrd="0" presId="urn:microsoft.com/office/officeart/2005/8/layout/pyramid3"/>
    <dgm:cxn modelId="{7A5147CE-421C-4DF5-A55B-FA82D3056661}" type="presOf" srcId="{F655604B-CE18-4F13-B295-E13CA74F2E04}" destId="{79752F0B-38E0-439F-A3C4-091B178E852E}" srcOrd="0" destOrd="0" presId="urn:microsoft.com/office/officeart/2005/8/layout/pyramid3"/>
    <dgm:cxn modelId="{B13DCAD4-317D-4FD5-B65B-0ACEDE1EB58F}" type="presOf" srcId="{9E5CBB92-16EC-45EB-8DBC-12FB3065756C}" destId="{E1F4AE76-63A5-41A0-AB9B-013AB2ECA690}" srcOrd="1" destOrd="0" presId="urn:microsoft.com/office/officeart/2005/8/layout/pyramid3"/>
    <dgm:cxn modelId="{9819EBFD-A3C8-4BC3-9926-4B9DF740A1B4}" type="presOf" srcId="{9E5CBB92-16EC-45EB-8DBC-12FB3065756C}" destId="{FFD75052-7403-4A8E-B92E-1436B8B8712D}" srcOrd="0" destOrd="0" presId="urn:microsoft.com/office/officeart/2005/8/layout/pyramid3"/>
    <dgm:cxn modelId="{8B5377FF-7BE7-486C-9835-6D3C20DFF9F8}" type="presParOf" srcId="{4367A075-07AF-4601-9593-7EA3211FADA1}" destId="{57764AB6-0C51-4657-993D-B2C942BEC5E2}" srcOrd="0" destOrd="0" presId="urn:microsoft.com/office/officeart/2005/8/layout/pyramid3"/>
    <dgm:cxn modelId="{BBD2C8B6-F50F-47B9-BA69-F381764B2A8C}" type="presParOf" srcId="{57764AB6-0C51-4657-993D-B2C942BEC5E2}" destId="{79752F0B-38E0-439F-A3C4-091B178E852E}" srcOrd="0" destOrd="0" presId="urn:microsoft.com/office/officeart/2005/8/layout/pyramid3"/>
    <dgm:cxn modelId="{9822A9B2-4CFC-4D57-8840-D69A58963D9F}" type="presParOf" srcId="{57764AB6-0C51-4657-993D-B2C942BEC5E2}" destId="{DA8C5EEF-34CE-4CBF-B032-897F2EC7AF57}" srcOrd="1" destOrd="0" presId="urn:microsoft.com/office/officeart/2005/8/layout/pyramid3"/>
    <dgm:cxn modelId="{6E9F478E-F0CF-4311-8C3C-47A1FE432161}" type="presParOf" srcId="{4367A075-07AF-4601-9593-7EA3211FADA1}" destId="{7F972664-0B1C-4782-8B7C-4D8BB84C714B}" srcOrd="1" destOrd="0" presId="urn:microsoft.com/office/officeart/2005/8/layout/pyramid3"/>
    <dgm:cxn modelId="{2C923781-5C1C-4B0E-8941-C07757657AB1}" type="presParOf" srcId="{7F972664-0B1C-4782-8B7C-4D8BB84C714B}" destId="{FFD75052-7403-4A8E-B92E-1436B8B8712D}" srcOrd="0" destOrd="0" presId="urn:microsoft.com/office/officeart/2005/8/layout/pyramid3"/>
    <dgm:cxn modelId="{0D5D5809-87A3-48DB-819C-0152C5C8A4BB}" type="presParOf" srcId="{7F972664-0B1C-4782-8B7C-4D8BB84C714B}" destId="{E1F4AE76-63A5-41A0-AB9B-013AB2ECA690}"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52F0B-38E0-439F-A3C4-091B178E852E}">
      <dsp:nvSpPr>
        <dsp:cNvPr id="0" name=""/>
        <dsp:cNvSpPr/>
      </dsp:nvSpPr>
      <dsp:spPr>
        <a:xfrm rot="10800000">
          <a:off x="0" y="0"/>
          <a:ext cx="12192000" cy="1622689"/>
        </a:xfrm>
        <a:prstGeom prst="trapezoid">
          <a:avLst>
            <a:gd name="adj" fmla="val 12229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baseline="0" dirty="0">
              <a:solidFill>
                <a:schemeClr val="bg1"/>
              </a:solidFill>
              <a:latin typeface="+mn-lt"/>
              <a:ea typeface="+mn-ea"/>
              <a:cs typeface="+mn-cs"/>
            </a:rPr>
            <a:t>Peak District, Derbyshire &amp; Derby Tourism Awards</a:t>
          </a:r>
        </a:p>
      </dsp:txBody>
      <dsp:txXfrm rot="-10800000">
        <a:off x="2133599" y="0"/>
        <a:ext cx="7924800" cy="1622689"/>
      </dsp:txXfrm>
    </dsp:sp>
    <dsp:sp modelId="{FFD75052-7403-4A8E-B92E-1436B8B8712D}">
      <dsp:nvSpPr>
        <dsp:cNvPr id="0" name=""/>
        <dsp:cNvSpPr/>
      </dsp:nvSpPr>
      <dsp:spPr>
        <a:xfrm rot="10800000">
          <a:off x="1984448" y="1622689"/>
          <a:ext cx="8223103" cy="3362029"/>
        </a:xfrm>
        <a:prstGeom prst="trapezoid">
          <a:avLst>
            <a:gd name="adj" fmla="val 12229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bg1"/>
              </a:solidFill>
            </a:rPr>
            <a:t>VisitEngland Awards</a:t>
          </a:r>
          <a:br>
            <a:rPr lang="en-GB" sz="3600" kern="1200" dirty="0">
              <a:solidFill>
                <a:schemeClr val="bg1"/>
              </a:solidFill>
            </a:rPr>
          </a:br>
          <a:r>
            <a:rPr lang="en-GB" sz="3600" kern="1200" dirty="0">
              <a:solidFill>
                <a:schemeClr val="bg1"/>
              </a:solidFill>
            </a:rPr>
            <a:t> for Excellence </a:t>
          </a:r>
        </a:p>
        <a:p>
          <a:pPr marL="0" lvl="0" indent="0" algn="ctr" defTabSz="1600200">
            <a:lnSpc>
              <a:spcPct val="90000"/>
            </a:lnSpc>
            <a:spcBef>
              <a:spcPct val="0"/>
            </a:spcBef>
            <a:spcAft>
              <a:spcPct val="35000"/>
            </a:spcAft>
            <a:buNone/>
          </a:pPr>
          <a:endParaRPr lang="en-GB" sz="3100" kern="1200" dirty="0"/>
        </a:p>
        <a:p>
          <a:pPr marL="0" lvl="0" indent="0" algn="ctr" defTabSz="1600200">
            <a:lnSpc>
              <a:spcPct val="90000"/>
            </a:lnSpc>
            <a:spcBef>
              <a:spcPct val="0"/>
            </a:spcBef>
            <a:spcAft>
              <a:spcPct val="35000"/>
            </a:spcAft>
            <a:buNone/>
          </a:pPr>
          <a:endParaRPr lang="en-GB" sz="3100" kern="1200" dirty="0"/>
        </a:p>
      </dsp:txBody>
      <dsp:txXfrm rot="-10800000">
        <a:off x="1984448" y="1622689"/>
        <a:ext cx="8223103" cy="3362029"/>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5348"/>
          </a:xfrm>
          <a:prstGeom prst="rect">
            <a:avLst/>
          </a:prstGeom>
        </p:spPr>
        <p:txBody>
          <a:bodyPr vert="horz" lIns="91440" tIns="45720" rIns="91440" bIns="45720" rtlCol="0"/>
          <a:lstStyle>
            <a:lvl1pPr algn="r">
              <a:defRPr sz="1200"/>
            </a:lvl1pPr>
          </a:lstStyle>
          <a:p>
            <a:fld id="{C0887BBC-725A-442B-997E-08AD6E1B53FF}" type="datetimeFigureOut">
              <a:rPr lang="en-GB" smtClean="0"/>
              <a:t>30/05/2025</a:t>
            </a:fld>
            <a:endParaRPr lang="en-GB" dirty="0"/>
          </a:p>
        </p:txBody>
      </p:sp>
      <p:sp>
        <p:nvSpPr>
          <p:cNvPr id="4" name="Slide Image Placeholder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51219"/>
            <a:ext cx="548640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71800"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377317"/>
            <a:ext cx="2971800" cy="495347"/>
          </a:xfrm>
          <a:prstGeom prst="rect">
            <a:avLst/>
          </a:prstGeom>
        </p:spPr>
        <p:txBody>
          <a:bodyPr vert="horz" lIns="91440" tIns="45720" rIns="91440" bIns="45720" rtlCol="0" anchor="b"/>
          <a:lstStyle>
            <a:lvl1pPr algn="r">
              <a:defRPr sz="1200"/>
            </a:lvl1pPr>
          </a:lstStyle>
          <a:p>
            <a:fld id="{8C39126F-7085-463A-90A1-101F872A91EF}" type="slidenum">
              <a:rPr lang="en-GB" smtClean="0"/>
              <a:t>‹#›</a:t>
            </a:fld>
            <a:endParaRPr lang="en-GB" dirty="0"/>
          </a:p>
        </p:txBody>
      </p:sp>
    </p:spTree>
    <p:extLst>
      <p:ext uri="{BB962C8B-B14F-4D97-AF65-F5344CB8AC3E}">
        <p14:creationId xmlns:p14="http://schemas.microsoft.com/office/powerpoint/2010/main" val="373899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visitengland.org/onlinemarketi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visitbritain.org/business-advice/make-your-business-accessible-and-inclusive/visitengland-accessible-and-inclusive"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visitbritain.org/business-advice/make-your-business-accessible-and-inclusive/visitengland-accessible-and-inclusive#top-20-tip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8C39126F-7085-463A-90A1-101F872A91EF}" type="slidenum">
              <a:rPr lang="en-GB" smtClean="0"/>
              <a:t>1</a:t>
            </a:fld>
            <a:endParaRPr lang="en-GB" dirty="0"/>
          </a:p>
        </p:txBody>
      </p:sp>
    </p:spTree>
    <p:extLst>
      <p:ext uri="{BB962C8B-B14F-4D97-AF65-F5344CB8AC3E}">
        <p14:creationId xmlns:p14="http://schemas.microsoft.com/office/powerpoint/2010/main" val="3706785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now going to go through the actual awards process.</a:t>
            </a:r>
          </a:p>
        </p:txBody>
      </p:sp>
      <p:sp>
        <p:nvSpPr>
          <p:cNvPr id="4" name="Slide Number Placeholder 3"/>
          <p:cNvSpPr>
            <a:spLocks noGrp="1"/>
          </p:cNvSpPr>
          <p:nvPr>
            <p:ph type="sldNum" sz="quarter" idx="5"/>
          </p:nvPr>
        </p:nvSpPr>
        <p:spPr/>
        <p:txBody>
          <a:bodyPr/>
          <a:lstStyle/>
          <a:p>
            <a:fld id="{8C39126F-7085-463A-90A1-101F872A91EF}" type="slidenum">
              <a:rPr lang="en-GB" smtClean="0"/>
              <a:t>10</a:t>
            </a:fld>
            <a:endParaRPr lang="en-GB" dirty="0"/>
          </a:p>
        </p:txBody>
      </p:sp>
    </p:spTree>
    <p:extLst>
      <p:ext uri="{BB962C8B-B14F-4D97-AF65-F5344CB8AC3E}">
        <p14:creationId xmlns:p14="http://schemas.microsoft.com/office/powerpoint/2010/main" val="700731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annual awards cycle begins with a series of local competitions such as ours, then for core categories to the national VisitEngland Awards for Excellence. </a:t>
            </a:r>
          </a:p>
          <a:p>
            <a:r>
              <a:rPr lang="en-GB" i="1" dirty="0">
                <a:solidFill>
                  <a:schemeClr val="accent1"/>
                </a:solidFill>
              </a:rPr>
              <a:t>(Do remember that this only applies to the core categories and NOT any local-only categories.)</a:t>
            </a:r>
            <a:endParaRPr lang="en-GB" dirty="0"/>
          </a:p>
          <a:p>
            <a:endParaRPr lang="en-GB" dirty="0"/>
          </a:p>
          <a:p>
            <a:r>
              <a:rPr lang="en-GB" dirty="0"/>
              <a:t>We are able to forward the gold </a:t>
            </a:r>
            <a:r>
              <a:rPr lang="en-GB" i="0" dirty="0">
                <a:solidFill>
                  <a:schemeClr val="tx1"/>
                </a:solidFill>
              </a:rPr>
              <a:t>winner per category to the national competition.</a:t>
            </a:r>
          </a:p>
          <a:p>
            <a:endParaRPr lang="en-GB" dirty="0"/>
          </a:p>
          <a:p>
            <a:r>
              <a:rPr lang="en-GB" dirty="0"/>
              <a:t>What this means is that businesses only have to complete a single application and local winners of core categories are automatically put forward to the national competition.</a:t>
            </a:r>
          </a:p>
          <a:p>
            <a:endParaRPr lang="en-GB" dirty="0"/>
          </a:p>
          <a:p>
            <a:endParaRPr lang="en-GB" i="1" dirty="0"/>
          </a:p>
        </p:txBody>
      </p:sp>
      <p:sp>
        <p:nvSpPr>
          <p:cNvPr id="4" name="Slide Number Placeholder 3"/>
          <p:cNvSpPr>
            <a:spLocks noGrp="1"/>
          </p:cNvSpPr>
          <p:nvPr>
            <p:ph type="sldNum" sz="quarter" idx="10"/>
          </p:nvPr>
        </p:nvSpPr>
        <p:spPr/>
        <p:txBody>
          <a:bodyPr/>
          <a:lstStyle/>
          <a:p>
            <a:fld id="{8C39126F-7085-463A-90A1-101F872A91EF}" type="slidenum">
              <a:rPr lang="en-GB" smtClean="0"/>
              <a:t>11</a:t>
            </a:fld>
            <a:endParaRPr lang="en-GB" dirty="0"/>
          </a:p>
        </p:txBody>
      </p:sp>
    </p:spTree>
    <p:extLst>
      <p:ext uri="{BB962C8B-B14F-4D97-AF65-F5344CB8AC3E}">
        <p14:creationId xmlns:p14="http://schemas.microsoft.com/office/powerpoint/2010/main" val="1639456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list of core categories as outlined by VisitEngland.  Entrants are encouraged to enter as many as are appropriate to their business.  Each has detailed eligibility requirements that are outlined at the start of the entry process, and a business will need to satisfy themselves that they meet these before entering.  There will inevitably be a small number of grey areas, if you’re not certain that you meet a specific criteria, please do contact us and outline your query and we will be able to confirm for you.</a:t>
            </a:r>
          </a:p>
          <a:p>
            <a:endParaRPr lang="en-GB" dirty="0"/>
          </a:p>
          <a:p>
            <a:r>
              <a:rPr lang="en-GB" dirty="0"/>
              <a:t>Winners from these categories will also have the opportunity to represent our region at the national Awards that take place in June each year. </a:t>
            </a:r>
          </a:p>
        </p:txBody>
      </p:sp>
      <p:sp>
        <p:nvSpPr>
          <p:cNvPr id="4" name="Slide Number Placeholder 3"/>
          <p:cNvSpPr>
            <a:spLocks noGrp="1"/>
          </p:cNvSpPr>
          <p:nvPr>
            <p:ph type="sldNum" sz="quarter" idx="5"/>
          </p:nvPr>
        </p:nvSpPr>
        <p:spPr/>
        <p:txBody>
          <a:bodyPr/>
          <a:lstStyle/>
          <a:p>
            <a:fld id="{8C39126F-7085-463A-90A1-101F872A91EF}" type="slidenum">
              <a:rPr lang="en-GB" smtClean="0"/>
              <a:t>12</a:t>
            </a:fld>
            <a:endParaRPr lang="en-GB" dirty="0"/>
          </a:p>
        </p:txBody>
      </p:sp>
    </p:spTree>
    <p:extLst>
      <p:ext uri="{BB962C8B-B14F-4D97-AF65-F5344CB8AC3E}">
        <p14:creationId xmlns:p14="http://schemas.microsoft.com/office/powerpoint/2010/main" val="777351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list of local categories that we are also running within our region. They are all set up and accessed via the same online system that we’ll run though in a moment, but these winners do not go on to any national awards, they are recognised here within our region instead.  We’ve carefully selected these areas for additional categories in particular based on the businesses and make up of our region; it gives a great opportunity to shine the light on some of the other fantastic tourism businesses that we have here.</a:t>
            </a:r>
          </a:p>
          <a:p>
            <a:endParaRPr lang="en-GB" dirty="0"/>
          </a:p>
          <a:p>
            <a:r>
              <a:rPr lang="en-GB" i="0" dirty="0"/>
              <a:t>As with core categories, each has a list of eligibility criteria that need to be met and I’d encourage you to read through those for any that you are considering applying for in the first instance.  Again, if you’re unsure or have a particular question, you are very welcome to get in touch at any stage.</a:t>
            </a:r>
          </a:p>
        </p:txBody>
      </p:sp>
      <p:sp>
        <p:nvSpPr>
          <p:cNvPr id="4" name="Slide Number Placeholder 3"/>
          <p:cNvSpPr>
            <a:spLocks noGrp="1"/>
          </p:cNvSpPr>
          <p:nvPr>
            <p:ph type="sldNum" sz="quarter" idx="5"/>
          </p:nvPr>
        </p:nvSpPr>
        <p:spPr/>
        <p:txBody>
          <a:bodyPr/>
          <a:lstStyle/>
          <a:p>
            <a:fld id="{8C39126F-7085-463A-90A1-101F872A91EF}" type="slidenum">
              <a:rPr lang="en-GB" smtClean="0"/>
              <a:t>13</a:t>
            </a:fld>
            <a:endParaRPr lang="en-GB" dirty="0"/>
          </a:p>
        </p:txBody>
      </p:sp>
    </p:spTree>
    <p:extLst>
      <p:ext uri="{BB962C8B-B14F-4D97-AF65-F5344CB8AC3E}">
        <p14:creationId xmlns:p14="http://schemas.microsoft.com/office/powerpoint/2010/main" val="4226355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We use an online system called OpenWater for the entry procedure. You don’t need to register just to access details about the awards.  We have loads of information on the Industry website</a:t>
            </a:r>
            <a:r>
              <a:rPr lang="en-GB" sz="1200" i="1" dirty="0">
                <a:solidFill>
                  <a:schemeClr val="accent1"/>
                </a:solidFill>
              </a:rPr>
              <a:t> </a:t>
            </a:r>
            <a:r>
              <a:rPr lang="en-GB" sz="1200" i="0" dirty="0">
                <a:solidFill>
                  <a:schemeClr val="accent1"/>
                </a:solidFill>
              </a:rPr>
              <a:t>including access to download all </a:t>
            </a:r>
            <a:r>
              <a:rPr lang="en-GB" sz="1200" i="0" dirty="0"/>
              <a:t>the application </a:t>
            </a:r>
            <a:r>
              <a:rPr lang="en-GB" sz="1200" dirty="0"/>
              <a:t>forms, including the eligibility criteria, helpful hints and tips etc</a:t>
            </a:r>
            <a:endParaRPr lang="en-GB" sz="1200" i="1" dirty="0">
              <a:solidFill>
                <a:schemeClr val="accent1"/>
              </a:solidFill>
            </a:endParaRPr>
          </a:p>
          <a:p>
            <a:endParaRPr lang="en-GB" sz="1200" dirty="0"/>
          </a:p>
          <a:p>
            <a:r>
              <a:rPr lang="en-GB" sz="1200" dirty="0"/>
              <a:t>However, to enter you will need to register and complete the application forms online. The link to </a:t>
            </a:r>
            <a:r>
              <a:rPr lang="en-GB" sz="1200" dirty="0" err="1"/>
              <a:t>Openwater</a:t>
            </a:r>
            <a:r>
              <a:rPr lang="en-GB" sz="1200" dirty="0"/>
              <a:t> in on the Awards page on the Industry website</a:t>
            </a:r>
            <a:endParaRPr lang="en-GB" sz="1200" i="1" dirty="0">
              <a:solidFill>
                <a:srgbClr val="FF0000"/>
              </a:solidFill>
            </a:endParaRPr>
          </a:p>
          <a:p>
            <a:endParaRPr lang="en-GB" sz="1200" i="1" dirty="0">
              <a:effectLst/>
              <a:latin typeface="Times New Roman" panose="02020603050405020304" pitchFamily="18" charset="0"/>
              <a:ea typeface="Times New Roman" panose="02020603050405020304" pitchFamily="18" charset="0"/>
            </a:endParaRPr>
          </a:p>
          <a:p>
            <a:r>
              <a:rPr lang="en-GB" sz="1200" i="0" dirty="0">
                <a:effectLst/>
                <a:latin typeface="Times New Roman" panose="02020603050405020304" pitchFamily="18" charset="0"/>
                <a:ea typeface="Times New Roman" panose="02020603050405020304" pitchFamily="18" charset="0"/>
              </a:rPr>
              <a:t>The system is very user friendly and we will be on hand to help if you have any queries. You can save your entry as you go along and print it out, should you wish to share it with others, so you don’t need to do it all in one go.</a:t>
            </a:r>
          </a:p>
          <a:p>
            <a:endParaRPr lang="en-GB" sz="1200" i="0" dirty="0">
              <a:effectLst/>
              <a:latin typeface="Times New Roman" panose="02020603050405020304" pitchFamily="18" charset="0"/>
              <a:ea typeface="Times New Roman" panose="02020603050405020304" pitchFamily="18" charset="0"/>
            </a:endParaRPr>
          </a:p>
          <a:p>
            <a:r>
              <a:rPr lang="en-GB" sz="1200" i="0" dirty="0">
                <a:effectLst/>
                <a:latin typeface="Times New Roman" panose="02020603050405020304" pitchFamily="18" charset="0"/>
                <a:ea typeface="Times New Roman" panose="02020603050405020304" pitchFamily="18" charset="0"/>
              </a:rPr>
              <a:t>There are some important things to note that will help you make full use of the system –  </a:t>
            </a:r>
            <a:endParaRPr lang="en-GB" sz="1200" i="1" dirty="0">
              <a:solidFill>
                <a:srgbClr val="FF0000"/>
              </a:solidFill>
              <a:effectLst/>
              <a:latin typeface="Times New Roman" panose="02020603050405020304" pitchFamily="18" charset="0"/>
              <a:ea typeface="Times New Roman" panose="02020603050405020304" pitchFamily="18" charset="0"/>
            </a:endParaRPr>
          </a:p>
          <a:p>
            <a:endParaRPr lang="en-GB" sz="1200" i="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GB" sz="1200" i="0" dirty="0">
                <a:effectLst/>
                <a:latin typeface="Times New Roman" panose="02020603050405020304" pitchFamily="18" charset="0"/>
                <a:ea typeface="Times New Roman" panose="02020603050405020304" pitchFamily="18" charset="0"/>
              </a:rPr>
              <a:t>You will need to register to create a login, so that you can save and submit your application</a:t>
            </a:r>
          </a:p>
          <a:p>
            <a:pPr marL="285750" indent="-285750">
              <a:buFont typeface="Arial" panose="020B0604020202020204" pitchFamily="34" charset="0"/>
              <a:buChar char="•"/>
            </a:pPr>
            <a:r>
              <a:rPr lang="en-GB" sz="1200" i="0" dirty="0">
                <a:effectLst/>
                <a:latin typeface="Times New Roman" panose="02020603050405020304" pitchFamily="18" charset="0"/>
                <a:ea typeface="Times New Roman" panose="02020603050405020304" pitchFamily="18" charset="0"/>
              </a:rPr>
              <a:t>You can delegate the application to a colleague if necessary, however do consider that all communication regarding progress of your entry and ultimately feedback from judges will all go to the email address used to submit your entry.</a:t>
            </a:r>
          </a:p>
          <a:p>
            <a:pPr marL="285750" indent="-285750">
              <a:buFont typeface="Arial" panose="020B0604020202020204" pitchFamily="34" charset="0"/>
              <a:buChar char="•"/>
            </a:pPr>
            <a:r>
              <a:rPr lang="en-GB" sz="1200" i="0" dirty="0">
                <a:effectLst/>
                <a:latin typeface="Times New Roman" panose="02020603050405020304" pitchFamily="18" charset="0"/>
                <a:ea typeface="Times New Roman" panose="02020603050405020304" pitchFamily="18" charset="0"/>
              </a:rPr>
              <a:t>The system will strip out any formatting attached to data you cut and paste across from another source. If you are using cut and paste from a Word document, you will need to use Ctrl-V rather than the 'paste' option</a:t>
            </a:r>
          </a:p>
          <a:p>
            <a:pPr marL="285750" indent="-285750">
              <a:buFont typeface="Arial" panose="020B0604020202020204" pitchFamily="34" charset="0"/>
              <a:buChar char="•"/>
            </a:pPr>
            <a:r>
              <a:rPr lang="en-GB" sz="1200" i="0" dirty="0">
                <a:effectLst/>
                <a:latin typeface="Times New Roman" panose="02020603050405020304" pitchFamily="18" charset="0"/>
                <a:ea typeface="Times New Roman" panose="02020603050405020304" pitchFamily="18" charset="0"/>
              </a:rPr>
              <a:t>Therefore, you must double check all formatting and especially URL links</a:t>
            </a:r>
          </a:p>
          <a:p>
            <a:pPr marL="285750" indent="-285750">
              <a:buFont typeface="Arial" panose="020B0604020202020204" pitchFamily="34" charset="0"/>
              <a:buChar char="•"/>
            </a:pPr>
            <a:r>
              <a:rPr lang="en-GB" sz="1200" i="0" dirty="0">
                <a:effectLst/>
                <a:latin typeface="Times New Roman" panose="02020603050405020304" pitchFamily="18" charset="0"/>
                <a:ea typeface="Times New Roman" panose="02020603050405020304" pitchFamily="18" charset="0"/>
              </a:rPr>
              <a:t>Text boxes will cut-out at the word limit</a:t>
            </a:r>
          </a:p>
          <a:p>
            <a:pPr marL="285750" indent="-285750">
              <a:buFont typeface="Arial" panose="020B0604020202020204" pitchFamily="34" charset="0"/>
              <a:buChar char="•"/>
            </a:pPr>
            <a:r>
              <a:rPr lang="en-GB" sz="1200" i="0" dirty="0">
                <a:effectLst/>
                <a:latin typeface="Times New Roman" panose="02020603050405020304" pitchFamily="18" charset="0"/>
                <a:ea typeface="Times New Roman" panose="02020603050405020304" pitchFamily="18" charset="0"/>
              </a:rPr>
              <a:t>Anything with an '*' is mandatory and the application will not submit until those fields are completed</a:t>
            </a:r>
          </a:p>
          <a:p>
            <a:pPr marL="285750" indent="-285750">
              <a:buFont typeface="Arial" panose="020B0604020202020204" pitchFamily="34" charset="0"/>
              <a:buChar char="•"/>
            </a:pPr>
            <a:r>
              <a:rPr lang="en-GB" sz="1200" i="0" dirty="0">
                <a:effectLst/>
                <a:latin typeface="Times New Roman" panose="02020603050405020304" pitchFamily="18" charset="0"/>
                <a:ea typeface="Times New Roman" panose="02020603050405020304" pitchFamily="18" charset="0"/>
              </a:rPr>
              <a:t>You will not be able to access/amend applications once the deadline has passed</a:t>
            </a:r>
          </a:p>
          <a:p>
            <a:pPr marL="285750" indent="-285750">
              <a:buFont typeface="Arial" panose="020B0604020202020204" pitchFamily="34" charset="0"/>
              <a:buChar char="•"/>
            </a:pPr>
            <a:r>
              <a:rPr lang="en-GB" sz="1200" i="0" dirty="0">
                <a:effectLst/>
                <a:latin typeface="Times New Roman" panose="02020603050405020304" pitchFamily="18" charset="0"/>
                <a:ea typeface="Times New Roman" panose="02020603050405020304" pitchFamily="18" charset="0"/>
              </a:rPr>
              <a:t>Double check that your application has been submitted and not marked as 'incomplete’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dirty="0">
                <a:effectLst/>
                <a:latin typeface="Times New Roman" panose="02020603050405020304" pitchFamily="18" charset="0"/>
                <a:ea typeface="Times New Roman" panose="02020603050405020304" pitchFamily="18" charset="0"/>
              </a:rPr>
              <a:t>There is no limit to the number of entries that you can submit.  </a:t>
            </a:r>
            <a:r>
              <a:rPr lang="en-GB" sz="1200" i="1" dirty="0">
                <a:solidFill>
                  <a:srgbClr val="FF0000"/>
                </a:solidFill>
                <a:effectLst/>
                <a:latin typeface="Times New Roman" panose="02020603050405020304" pitchFamily="18" charset="0"/>
                <a:ea typeface="Times New Roman" panose="02020603050405020304" pitchFamily="18" charset="0"/>
              </a:rPr>
              <a:t>(Note – state here whether it is free to enter or if there is a cost).</a:t>
            </a:r>
            <a:endParaRPr lang="en-GB" sz="1200" i="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core categories that link with the VisitEngland Awards for Excellence are set by the Tourism Awards Steering Group and are reviewed annually to reflect the latest industry structure and market trends.</a:t>
            </a:r>
          </a:p>
          <a:p>
            <a:endParaRPr lang="en-GB" sz="1200" i="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Times New Roman" panose="02020603050405020304" pitchFamily="18" charset="0"/>
                <a:ea typeface="Times New Roman" panose="02020603050405020304" pitchFamily="18" charset="0"/>
              </a:rPr>
              <a:t>As previously mentioned: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Times New Roman" panose="02020603050405020304" pitchFamily="18" charset="0"/>
                <a:ea typeface="Times New Roman" panose="02020603050405020304" pitchFamily="18" charset="0"/>
              </a:rPr>
              <a:t>The core categories this year are:</a:t>
            </a:r>
          </a:p>
          <a:p>
            <a:pPr marL="171450" indent="-171450">
              <a:spcAft>
                <a:spcPts val="0"/>
              </a:spcAft>
              <a:buFont typeface="Arial" panose="020B0604020202020204" pitchFamily="34" charset="0"/>
              <a:buChar char="•"/>
            </a:pPr>
            <a:r>
              <a:rPr lang="en-GB" sz="1200" dirty="0">
                <a:effectLst/>
                <a:latin typeface="Times New Roman" panose="02020603050405020304" pitchFamily="18" charset="0"/>
                <a:ea typeface="Times New Roman" panose="02020603050405020304" pitchFamily="18" charset="0"/>
              </a:rPr>
              <a:t>B&amp;B and Guest House of the Year</a:t>
            </a:r>
          </a:p>
          <a:p>
            <a:pPr marL="171450" indent="-171450">
              <a:spcAft>
                <a:spcPts val="0"/>
              </a:spcAft>
              <a:buFont typeface="Arial" panose="020B0604020202020204" pitchFamily="34" charset="0"/>
              <a:buChar char="•"/>
            </a:pPr>
            <a:r>
              <a:rPr lang="en-GB" sz="1200" dirty="0">
                <a:effectLst/>
                <a:latin typeface="Times New Roman" panose="02020603050405020304" pitchFamily="18" charset="0"/>
                <a:ea typeface="Times New Roman" panose="02020603050405020304" pitchFamily="18" charset="0"/>
              </a:rPr>
              <a:t>Camping, Glamping and Holiday Park of the Year</a:t>
            </a:r>
          </a:p>
          <a:p>
            <a:pPr marL="171450" indent="-171450">
              <a:spcAft>
                <a:spcPts val="0"/>
              </a:spcAft>
              <a:buFont typeface="Arial" panose="020B0604020202020204" pitchFamily="34" charset="0"/>
              <a:buChar char="•"/>
            </a:pPr>
            <a:r>
              <a:rPr lang="en-GB" sz="1200" dirty="0">
                <a:effectLst/>
                <a:latin typeface="Times New Roman" panose="02020603050405020304" pitchFamily="18" charset="0"/>
                <a:ea typeface="Times New Roman" panose="02020603050405020304" pitchFamily="18" charset="0"/>
              </a:rPr>
              <a:t>Experience of the Year</a:t>
            </a:r>
          </a:p>
          <a:p>
            <a:pPr marL="171450" indent="-171450">
              <a:spcAft>
                <a:spcPts val="0"/>
              </a:spcAft>
              <a:buFont typeface="Arial" panose="020B0604020202020204" pitchFamily="34" charset="0"/>
              <a:buChar char="•"/>
            </a:pPr>
            <a:r>
              <a:rPr lang="en-GB" sz="1200" dirty="0">
                <a:effectLst/>
                <a:latin typeface="Times New Roman" panose="02020603050405020304" pitchFamily="18" charset="0"/>
                <a:ea typeface="Times New Roman" panose="02020603050405020304" pitchFamily="18" charset="0"/>
              </a:rPr>
              <a:t>Hotel of the Year</a:t>
            </a:r>
          </a:p>
          <a:p>
            <a:pPr marL="171450" indent="-171450">
              <a:spcAft>
                <a:spcPts val="0"/>
              </a:spcAft>
              <a:buFont typeface="Arial" panose="020B0604020202020204" pitchFamily="34" charset="0"/>
              <a:buChar char="•"/>
            </a:pPr>
            <a:r>
              <a:rPr lang="en-GB" sz="1200" dirty="0">
                <a:effectLst/>
                <a:latin typeface="Times New Roman" panose="02020603050405020304" pitchFamily="18" charset="0"/>
                <a:ea typeface="Times New Roman" panose="02020603050405020304" pitchFamily="18" charset="0"/>
              </a:rPr>
              <a:t>New Tourism Business of the Year</a:t>
            </a:r>
          </a:p>
          <a:p>
            <a:pPr marL="171450" indent="-171450">
              <a:spcAft>
                <a:spcPts val="0"/>
              </a:spcAft>
              <a:buFont typeface="Arial" panose="020B0604020202020204" pitchFamily="34" charset="0"/>
              <a:buChar char="•"/>
            </a:pPr>
            <a:r>
              <a:rPr lang="en-GB" sz="1200" dirty="0">
                <a:effectLst/>
                <a:latin typeface="Times New Roman" panose="02020603050405020304" pitchFamily="18" charset="0"/>
                <a:ea typeface="Times New Roman" panose="02020603050405020304" pitchFamily="18" charset="0"/>
              </a:rPr>
              <a:t>Pub of the Year</a:t>
            </a:r>
          </a:p>
          <a:p>
            <a:pPr marL="171450" indent="-171450">
              <a:spcAft>
                <a:spcPts val="0"/>
              </a:spcAft>
              <a:buFont typeface="Arial" panose="020B0604020202020204" pitchFamily="34" charset="0"/>
              <a:buChar char="•"/>
            </a:pPr>
            <a:r>
              <a:rPr lang="en-GB" sz="1200" dirty="0">
                <a:effectLst/>
                <a:latin typeface="Times New Roman" panose="02020603050405020304" pitchFamily="18" charset="0"/>
                <a:ea typeface="Times New Roman" panose="02020603050405020304" pitchFamily="18" charset="0"/>
              </a:rPr>
              <a:t>Self Catering Accommodation of the Year</a:t>
            </a:r>
          </a:p>
          <a:p>
            <a:pPr marL="171450" indent="-171450">
              <a:spcAft>
                <a:spcPts val="0"/>
              </a:spcAft>
              <a:buFont typeface="Arial" panose="020B0604020202020204" pitchFamily="34" charset="0"/>
              <a:buChar char="•"/>
            </a:pPr>
            <a:r>
              <a:rPr lang="en-GB" sz="1200" dirty="0">
                <a:effectLst/>
                <a:latin typeface="Times New Roman" panose="02020603050405020304" pitchFamily="18" charset="0"/>
                <a:ea typeface="Times New Roman" panose="02020603050405020304" pitchFamily="18" charset="0"/>
              </a:rPr>
              <a:t>Taste of the Peak District, Derbyshire &amp; Derby – Café/Tearoom</a:t>
            </a:r>
          </a:p>
          <a:p>
            <a:pPr marL="171450" indent="-171450">
              <a:spcAft>
                <a:spcPts val="0"/>
              </a:spcAft>
              <a:buFont typeface="Arial" panose="020B0604020202020204" pitchFamily="34" charset="0"/>
              <a:buChar char="•"/>
            </a:pPr>
            <a:r>
              <a:rPr lang="en-GB" sz="1200" dirty="0">
                <a:effectLst/>
                <a:latin typeface="Times New Roman" panose="02020603050405020304" pitchFamily="18" charset="0"/>
                <a:ea typeface="Times New Roman" panose="02020603050405020304" pitchFamily="18" charset="0"/>
              </a:rPr>
              <a:t>Taste of the Peak District, Derbyshire &amp; Derby - Restaurant</a:t>
            </a:r>
          </a:p>
          <a:p>
            <a:pPr marL="171450" indent="-171450">
              <a:spcAft>
                <a:spcPts val="0"/>
              </a:spcAft>
              <a:buFont typeface="Arial" panose="020B0604020202020204" pitchFamily="34" charset="0"/>
              <a:buChar char="•"/>
            </a:pPr>
            <a:r>
              <a:rPr lang="en-GB" sz="1200" dirty="0">
                <a:effectLst/>
                <a:latin typeface="Times New Roman" panose="02020603050405020304" pitchFamily="18" charset="0"/>
                <a:ea typeface="Times New Roman" panose="02020603050405020304" pitchFamily="18" charset="0"/>
              </a:rPr>
              <a:t>Visitor Attraction of the Year</a:t>
            </a:r>
          </a:p>
          <a:p>
            <a:pPr>
              <a:spcAft>
                <a:spcPts val="0"/>
              </a:spcAft>
            </a:pPr>
            <a:endParaRPr lang="en-GB" sz="1200" dirty="0">
              <a:effectLst/>
              <a:latin typeface="Times New Roman" panose="02020603050405020304" pitchFamily="18" charset="0"/>
              <a:ea typeface="Times New Roman" panose="02020603050405020304" pitchFamily="18" charset="0"/>
            </a:endParaRPr>
          </a:p>
          <a:p>
            <a:pPr>
              <a:spcAft>
                <a:spcPts val="0"/>
              </a:spcAft>
            </a:pPr>
            <a:r>
              <a:rPr lang="en-GB" sz="1200" dirty="0">
                <a:effectLst/>
                <a:latin typeface="Times New Roman" panose="02020603050405020304" pitchFamily="18" charset="0"/>
                <a:ea typeface="Times New Roman" panose="02020603050405020304" pitchFamily="18" charset="0"/>
              </a:rPr>
              <a:t>We also run these core categories:</a:t>
            </a:r>
            <a:endParaRPr lang="en-GB" sz="1200" i="1" dirty="0">
              <a:solidFill>
                <a:srgbClr val="FF0000"/>
              </a:solidFill>
              <a:effectLst/>
              <a:latin typeface="Times New Roman" panose="02020603050405020304" pitchFamily="18"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Times New Roman" panose="02020603050405020304" pitchFamily="18" charset="0"/>
                <a:ea typeface="Times New Roman" panose="02020603050405020304" pitchFamily="18" charset="0"/>
              </a:rPr>
              <a:t>Accessible and Inclusive Tourism Award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Times New Roman" panose="02020603050405020304" pitchFamily="18" charset="0"/>
                <a:ea typeface="Times New Roman" panose="02020603050405020304" pitchFamily="18" charset="0"/>
              </a:rPr>
              <a:t>Regenerative Tourism Award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Times New Roman" panose="02020603050405020304" pitchFamily="18" charset="0"/>
                <a:ea typeface="Times New Roman" panose="02020603050405020304" pitchFamily="18" charset="0"/>
              </a:rPr>
              <a:t>Unsung Hero Award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Times New Roman" panose="02020603050405020304" pitchFamily="18" charset="0"/>
                <a:ea typeface="Times New Roman" panose="02020603050405020304" pitchFamily="18" charset="0"/>
              </a:rPr>
              <a:t>And these local schemes</a:t>
            </a:r>
            <a:r>
              <a:rPr lang="en-GB" sz="1200" i="1" dirty="0">
                <a:effectLst/>
                <a:latin typeface="Times New Roman" panose="02020603050405020304" pitchFamily="18" charset="0"/>
                <a:ea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dirty="0">
                <a:effectLst/>
                <a:latin typeface="Times New Roman" panose="02020603050405020304" pitchFamily="18" charset="0"/>
                <a:ea typeface="Times New Roman" panose="02020603050405020304" pitchFamily="18" charset="0"/>
              </a:rPr>
              <a:t>Dog Friendly Tourism Business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dirty="0">
                <a:effectLst/>
                <a:latin typeface="Times New Roman" panose="02020603050405020304" pitchFamily="18" charset="0"/>
                <a:ea typeface="Times New Roman" panose="02020603050405020304" pitchFamily="18" charset="0"/>
              </a:rPr>
              <a:t>Family Friendly Tourism Business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dirty="0">
                <a:effectLst/>
                <a:latin typeface="Times New Roman" panose="02020603050405020304" pitchFamily="18" charset="0"/>
                <a:ea typeface="Times New Roman" panose="02020603050405020304" pitchFamily="18" charset="0"/>
              </a:rPr>
              <a:t>Team of the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dirty="0">
                <a:effectLst/>
                <a:latin typeface="Times New Roman" panose="02020603050405020304" pitchFamily="18" charset="0"/>
                <a:ea typeface="Times New Roman" panose="02020603050405020304" pitchFamily="18" charset="0"/>
              </a:rPr>
              <a:t>Tourism Young Achiever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Times New Roman" panose="02020603050405020304" pitchFamily="18" charset="0"/>
                <a:ea typeface="Times New Roman" panose="02020603050405020304" pitchFamily="18" charset="0"/>
              </a:rPr>
              <a:t>If you are going to enter more than one category, don’t just cut and paste the same answers across all your entries, but ensure your answers are tailored to the relevant category. For example, if you run a small hotel with a restaurant and wanted to enter Small Hotel and Taste of the Year, you will need to provide different information for each entry, with one relating to the hotel side the other the food.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Times New Roman" panose="02020603050405020304" pitchFamily="18" charset="0"/>
                <a:ea typeface="Times New Roman" panose="02020603050405020304" pitchFamily="18" charset="0"/>
              </a:rPr>
              <a:t>Remember to save everything as you go along and press submit before the deadline.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effectLst/>
                <a:latin typeface="Times New Roman" panose="02020603050405020304" pitchFamily="18" charset="0"/>
                <a:ea typeface="Times New Roman" panose="02020603050405020304" pitchFamily="18" charset="0"/>
              </a:rPr>
              <a:t>If you have any queries with using the system, contact us on </a:t>
            </a:r>
            <a:r>
              <a:rPr lang="en-GB" sz="1200" i="0" dirty="0">
                <a:solidFill>
                  <a:srgbClr val="FF0000"/>
                </a:solidFill>
                <a:effectLst/>
                <a:latin typeface="Times New Roman" panose="02020603050405020304" pitchFamily="18" charset="0"/>
                <a:ea typeface="Times New Roman" panose="02020603050405020304" pitchFamily="18" charset="0"/>
              </a:rPr>
              <a:t>07711 302151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solidFill>
                <a:srgbClr val="FF0000"/>
              </a:solidFill>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C39126F-7085-463A-90A1-101F872A91EF}" type="slidenum">
              <a:rPr lang="en-GB" smtClean="0"/>
              <a:t>14</a:t>
            </a:fld>
            <a:endParaRPr lang="en-GB" dirty="0"/>
          </a:p>
        </p:txBody>
      </p:sp>
    </p:spTree>
    <p:extLst>
      <p:ext uri="{BB962C8B-B14F-4D97-AF65-F5344CB8AC3E}">
        <p14:creationId xmlns:p14="http://schemas.microsoft.com/office/powerpoint/2010/main" val="3318530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en-GB" dirty="0"/>
              <a:t>Let’s run through the process, starting top left …</a:t>
            </a:r>
          </a:p>
          <a:p>
            <a:pPr marL="342900" indent="-342900">
              <a:buFont typeface="+mj-lt"/>
              <a:buAutoNum type="arabicPeriod"/>
              <a:defRPr/>
            </a:pPr>
            <a:r>
              <a:rPr lang="en-GB" dirty="0"/>
              <a:t>Business submits their entry form on OpenWater</a:t>
            </a:r>
          </a:p>
          <a:p>
            <a:pPr marL="342900" indent="-342900">
              <a:buFont typeface="+mj-lt"/>
              <a:buAutoNum type="arabicPeriod"/>
              <a:defRPr/>
            </a:pPr>
            <a:r>
              <a:rPr lang="en-GB" dirty="0"/>
              <a:t>Round 1 judging takes place (including eligibility checks)</a:t>
            </a:r>
            <a:endParaRPr lang="en-GB" dirty="0">
              <a:cs typeface="Arial"/>
            </a:endParaRPr>
          </a:p>
          <a:p>
            <a:pPr marL="342900" indent="-342900">
              <a:buFont typeface="+mj-lt"/>
              <a:buAutoNum type="arabicPeriod"/>
              <a:defRPr/>
            </a:pPr>
            <a:r>
              <a:rPr lang="en-GB" dirty="0"/>
              <a:t>Businesses are/may be informed if they have shortlisted to round 2 judging or not</a:t>
            </a:r>
            <a:endParaRPr lang="en-GB" dirty="0">
              <a:cs typeface="Arial"/>
            </a:endParaRPr>
          </a:p>
          <a:p>
            <a:pPr marL="342900" indent="-342900">
              <a:buFont typeface="+mj-lt"/>
              <a:buAutoNum type="arabicPeriod"/>
              <a:defRPr/>
            </a:pPr>
            <a:r>
              <a:rPr lang="en-GB" dirty="0"/>
              <a:t>Round 2 judging takes place (visits for most categories)</a:t>
            </a:r>
            <a:endParaRPr lang="en-GB" dirty="0">
              <a:cs typeface="Arial"/>
            </a:endParaRPr>
          </a:p>
          <a:p>
            <a:pPr marL="342900" indent="-342900">
              <a:buFont typeface="+mj-lt"/>
              <a:buAutoNum type="arabicPeriod"/>
              <a:defRPr/>
            </a:pPr>
            <a:r>
              <a:rPr lang="en-GB" dirty="0"/>
              <a:t>Decide local winners</a:t>
            </a:r>
            <a:endParaRPr lang="en-GB" dirty="0">
              <a:cs typeface="Arial"/>
            </a:endParaRPr>
          </a:p>
          <a:p>
            <a:pPr marL="342900" indent="-342900">
              <a:buFont typeface="+mj-lt"/>
              <a:buAutoNum type="arabicPeriod"/>
              <a:defRPr/>
            </a:pPr>
            <a:r>
              <a:rPr lang="en-GB" dirty="0"/>
              <a:t>Finalists are informed that they have won something and are invited to Awards event</a:t>
            </a:r>
            <a:endParaRPr lang="en-GB" dirty="0">
              <a:cs typeface="Arial"/>
            </a:endParaRPr>
          </a:p>
          <a:p>
            <a:pPr marL="342900" indent="-342900">
              <a:buFont typeface="+mj-lt"/>
              <a:buAutoNum type="arabicPeriod"/>
              <a:defRPr/>
            </a:pPr>
            <a:r>
              <a:rPr lang="en-GB" dirty="0"/>
              <a:t>Awards event takes place where Gold, Silver and Bronze winners are announced</a:t>
            </a:r>
            <a:endParaRPr lang="en-GB" dirty="0">
              <a:cs typeface="Arial"/>
            </a:endParaRPr>
          </a:p>
          <a:p>
            <a:pPr marL="342900" indent="-342900">
              <a:buFont typeface="+mj-lt"/>
              <a:buAutoNum type="arabicPeriod"/>
              <a:defRPr/>
            </a:pPr>
            <a:r>
              <a:rPr lang="en-GB" dirty="0"/>
              <a:t>All businesses receive Round 1 or Round 2 feedback (some schemes offer more) – </a:t>
            </a:r>
            <a:r>
              <a:rPr lang="en-GB" i="1" dirty="0"/>
              <a:t>VisitEngland require the following as a minimum</a:t>
            </a:r>
            <a:endParaRPr lang="en-GB" dirty="0"/>
          </a:p>
          <a:p>
            <a:pPr marL="614363" lvl="1" indent="-342900">
              <a:defRPr/>
            </a:pPr>
            <a:r>
              <a:rPr lang="en-GB" dirty="0"/>
              <a:t>Round 1- minimum of 3 ways to enhance their application</a:t>
            </a:r>
          </a:p>
          <a:p>
            <a:pPr marL="614363" lvl="1" indent="-342900">
              <a:defRPr/>
            </a:pPr>
            <a:r>
              <a:rPr lang="en-GB" dirty="0"/>
              <a:t>Round 2 – minimum of 3 main strengths and 3 areas for improvement</a:t>
            </a:r>
          </a:p>
          <a:p>
            <a:pPr marL="342900" indent="-342900">
              <a:buFont typeface="+mj-lt"/>
              <a:buAutoNum type="arabicPeriod"/>
              <a:defRPr/>
            </a:pPr>
            <a:r>
              <a:rPr lang="en-GB" dirty="0"/>
              <a:t>Regions nominate a specified number of finalists to VisitEngland</a:t>
            </a:r>
          </a:p>
          <a:p>
            <a:pPr marL="342900" indent="-342900">
              <a:buFont typeface="+mj-lt"/>
              <a:buAutoNum type="arabicPeriod"/>
              <a:defRPr/>
            </a:pPr>
            <a:r>
              <a:rPr lang="en-GB" dirty="0"/>
              <a:t>Businesses are informed if they have been shortlisted for the VisitEngland awards or not</a:t>
            </a:r>
          </a:p>
          <a:p>
            <a:pPr marL="342900" indent="-342900">
              <a:buFont typeface="+mj-lt"/>
              <a:buAutoNum type="arabicPeriod"/>
              <a:defRPr/>
            </a:pPr>
            <a:r>
              <a:rPr lang="en-GB" dirty="0">
                <a:cs typeface="Arial"/>
              </a:rPr>
              <a:t>VisitEngland judging – using the same judge data as used locally (from both rounds 1 and 2) as well as latest online presence research</a:t>
            </a:r>
            <a:endParaRPr lang="en-GB" dirty="0"/>
          </a:p>
          <a:p>
            <a:pPr marL="342900" indent="-342900">
              <a:buFont typeface="+mj-lt"/>
              <a:buAutoNum type="arabicPeriod"/>
              <a:defRPr/>
            </a:pPr>
            <a:r>
              <a:rPr lang="en-GB" dirty="0"/>
              <a:t>VisitEngland Awards event – national winners will be revealed</a:t>
            </a:r>
            <a:endParaRPr lang="en-GB" dirty="0">
              <a:cs typeface="Arial"/>
            </a:endParaRPr>
          </a:p>
          <a:p>
            <a:pPr>
              <a:defRPr/>
            </a:pPr>
            <a:endParaRPr dirty="0"/>
          </a:p>
        </p:txBody>
      </p:sp>
      <p:sp>
        <p:nvSpPr>
          <p:cNvPr id="6" name="Slide Number Placeholder 3"/>
          <p:cNvSpPr>
            <a:spLocks noGrp="1"/>
          </p:cNvSpPr>
          <p:nvPr>
            <p:ph type="sldNum" sz="quarter" idx="5"/>
          </p:nvPr>
        </p:nvSpPr>
        <p:spPr bwMode="auto"/>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9126F-7085-463A-90A1-101F872A91EF}" type="slidenum">
              <a:rPr kumimoji="0" lang="en-GB"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74513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website and VisitEngland’s website have loads of information to help you, so make sure you read it through before you start.  </a:t>
            </a:r>
          </a:p>
          <a:p>
            <a:endParaRPr lang="en-GB" dirty="0"/>
          </a:p>
          <a:p>
            <a:r>
              <a:rPr lang="en-GB" dirty="0"/>
              <a:t>Then select the category you want to apply for and read the eligibility criteria at the start of the entry form to ensure you are entering the right category.  If you are unsure, please contact us at this stage.  </a:t>
            </a:r>
          </a:p>
          <a:p>
            <a:endParaRPr lang="en-GB" i="1" dirty="0">
              <a:solidFill>
                <a:schemeClr val="accent1"/>
              </a:solidFill>
            </a:endParaRPr>
          </a:p>
          <a:p>
            <a:r>
              <a:rPr lang="en-GB" i="0" dirty="0">
                <a:solidFill>
                  <a:schemeClr val="tx1"/>
                </a:solidFill>
              </a:rPr>
              <a:t>For all entries you must be "Directly involved in tourism, making a contribution to the visitor economy with a significant proportion of business generated by people visiting from outside the local area“.</a:t>
            </a:r>
          </a:p>
          <a:p>
            <a:endParaRPr lang="en-GB" i="1" dirty="0">
              <a:solidFill>
                <a:schemeClr val="accent1"/>
              </a:solidFill>
            </a:endParaRPr>
          </a:p>
          <a:p>
            <a:r>
              <a:rPr lang="en-GB" i="1" dirty="0">
                <a:solidFill>
                  <a:schemeClr val="accent1"/>
                </a:solidFill>
              </a:rPr>
              <a:t>Note - below is the tourism product definition - which is the other key decider for the sector-wide categories which you might wish to go through or just use if there are any questions.</a:t>
            </a:r>
          </a:p>
          <a:p>
            <a:endParaRPr lang="en-GB" i="1" dirty="0">
              <a:solidFill>
                <a:schemeClr val="accent1"/>
              </a:solidFill>
            </a:endParaRPr>
          </a:p>
          <a:p>
            <a:r>
              <a:rPr lang="en-GB" i="1" dirty="0">
                <a:solidFill>
                  <a:schemeClr val="accent1"/>
                </a:solidFill>
              </a:rPr>
              <a:t>Meets the tourism product definition:</a:t>
            </a:r>
          </a:p>
          <a:p>
            <a:pPr marL="342900" lvl="0" indent="-342900">
              <a:lnSpc>
                <a:spcPct val="107000"/>
              </a:lnSpc>
              <a:buFont typeface="Calibri" panose="020F0502020204030204" pitchFamily="34" charset="0"/>
              <a:buChar char="•"/>
            </a:pPr>
            <a:r>
              <a:rPr lang="en-GB" sz="1100" i="1" dirty="0">
                <a:effectLst/>
                <a:latin typeface="Calibri" panose="020F0502020204030204" pitchFamily="34" charset="0"/>
                <a:ea typeface="Calibri" panose="020F0502020204030204" pitchFamily="34" charset="0"/>
                <a:cs typeface="Times New Roman" panose="02020603050405020304" pitchFamily="18" charset="0"/>
              </a:rPr>
              <a:t>Only tourism businesses who directly serve the end-users (i.e. the tourist/ visitor/ guest) and who control the visitor experience are eligible. </a:t>
            </a:r>
          </a:p>
          <a:p>
            <a:pPr marL="342900" lvl="0" indent="-342900">
              <a:lnSpc>
                <a:spcPct val="107000"/>
              </a:lnSpc>
              <a:buFont typeface="Calibri" panose="020F0502020204030204" pitchFamily="34" charset="0"/>
              <a:buChar char="•"/>
            </a:pPr>
            <a:r>
              <a:rPr lang="en-GB" sz="1100" i="1" dirty="0">
                <a:effectLst/>
                <a:latin typeface="Calibri" panose="020F0502020204030204" pitchFamily="34" charset="0"/>
                <a:ea typeface="Calibri" panose="020F0502020204030204" pitchFamily="34" charset="0"/>
                <a:cs typeface="Times New Roman" panose="02020603050405020304" pitchFamily="18" charset="0"/>
              </a:rPr>
              <a:t>Applicants that operate multiple sites (e.g. chains, self catering agencies) are invited to submit applications that relate to only one site (up to a maximum of 3 separate applications per category).</a:t>
            </a:r>
          </a:p>
          <a:p>
            <a:pPr marL="742950" lvl="1" indent="-285750">
              <a:lnSpc>
                <a:spcPct val="107000"/>
              </a:lnSpc>
              <a:spcAft>
                <a:spcPts val="800"/>
              </a:spcAft>
              <a:buFont typeface="Courier New" panose="02070309020205020404" pitchFamily="49" charset="0"/>
              <a:buChar char="o"/>
            </a:pPr>
            <a:r>
              <a:rPr lang="en-GB" sz="1100" i="1" dirty="0">
                <a:effectLst/>
                <a:latin typeface="Calibri" panose="020F0502020204030204" pitchFamily="34" charset="0"/>
                <a:ea typeface="Calibri" panose="020F0502020204030204" pitchFamily="34" charset="0"/>
                <a:cs typeface="Times New Roman" panose="02020603050405020304" pitchFamily="18" charset="0"/>
              </a:rPr>
              <a:t>Any award must then be associated with this one property or location, and not the agency/ chain as whole.</a:t>
            </a:r>
          </a:p>
          <a:p>
            <a:pPr>
              <a:lnSpc>
                <a:spcPct val="107000"/>
              </a:lnSpc>
              <a:spcAft>
                <a:spcPts val="800"/>
              </a:spcAft>
            </a:pPr>
            <a:r>
              <a:rPr lang="en-GB" sz="1100" i="1" dirty="0">
                <a:effectLst/>
                <a:latin typeface="Calibri" panose="020F0502020204030204" pitchFamily="34" charset="0"/>
                <a:ea typeface="Calibri" panose="020F0502020204030204" pitchFamily="34" charset="0"/>
                <a:cs typeface="Times New Roman" panose="02020603050405020304" pitchFamily="18" charset="0"/>
              </a:rPr>
              <a:t>This includes a number of different types of business:</a:t>
            </a:r>
          </a:p>
          <a:p>
            <a:pPr marL="342900" lvl="0" indent="-342900">
              <a:lnSpc>
                <a:spcPct val="107000"/>
              </a:lnSpc>
              <a:buFont typeface="Symbol" panose="05050102010706020507" pitchFamily="18" charset="2"/>
              <a:buChar char=""/>
            </a:pPr>
            <a:r>
              <a:rPr lang="en-GB" sz="1100" i="1" dirty="0">
                <a:effectLst/>
                <a:latin typeface="Calibri" panose="020F0502020204030204" pitchFamily="34" charset="0"/>
                <a:ea typeface="Calibri" panose="020F0502020204030204" pitchFamily="34" charset="0"/>
                <a:cs typeface="Times New Roman" panose="02020603050405020304" pitchFamily="18" charset="0"/>
              </a:rPr>
              <a:t>Accommodation e.g. hotels, bed &amp; breakfasts, guest houses, self-catering/serviced apartments, hostels, holiday boats, camping, caravanning, glamping, lodges, shepherd’s huts, chalets</a:t>
            </a:r>
          </a:p>
          <a:p>
            <a:pPr marL="342900" lvl="0" indent="-342900">
              <a:lnSpc>
                <a:spcPct val="107000"/>
              </a:lnSpc>
              <a:buFont typeface="Symbol" panose="05050102010706020507" pitchFamily="18" charset="2"/>
              <a:buChar char=""/>
            </a:pPr>
            <a:r>
              <a:rPr lang="en-GB" sz="1100" i="1" dirty="0">
                <a:effectLst/>
                <a:latin typeface="Calibri" panose="020F0502020204030204" pitchFamily="34" charset="0"/>
                <a:ea typeface="Calibri" panose="020F0502020204030204" pitchFamily="34" charset="0"/>
                <a:cs typeface="Times New Roman" panose="02020603050405020304" pitchFamily="18" charset="0"/>
              </a:rPr>
              <a:t>Hospitality i.e. a single food and beverage service business e.g. pub, restaurant, café, tea room, coffee shop, bistros, food and drink markets, kiosks &amp; street food (in a regular location). [For these purposes the definition of a food and drink market is a collection of independent food and drink establishments with ancillary services (e.g. parking area, toilets, security, visitor information) and maintained by a management firm as an entity.]</a:t>
            </a:r>
          </a:p>
          <a:p>
            <a:pPr marL="342900" lvl="0" indent="-342900">
              <a:lnSpc>
                <a:spcPct val="107000"/>
              </a:lnSpc>
              <a:buFont typeface="Symbol" panose="05050102010706020507" pitchFamily="18" charset="2"/>
              <a:buChar char=""/>
            </a:pPr>
            <a:r>
              <a:rPr lang="en-GB" sz="1100" i="1" dirty="0">
                <a:effectLst/>
                <a:latin typeface="Calibri" panose="020F0502020204030204" pitchFamily="34" charset="0"/>
                <a:ea typeface="Calibri" panose="020F0502020204030204" pitchFamily="34" charset="0"/>
                <a:cs typeface="Times New Roman" panose="02020603050405020304" pitchFamily="18" charset="0"/>
              </a:rPr>
              <a:t>Transport services e.g. rail, road, water, airports and rental</a:t>
            </a:r>
          </a:p>
          <a:p>
            <a:pPr marL="342900" lvl="0" indent="-342900">
              <a:lnSpc>
                <a:spcPct val="107000"/>
              </a:lnSpc>
              <a:buFont typeface="Symbol" panose="05050102010706020507" pitchFamily="18" charset="2"/>
              <a:buChar char=""/>
            </a:pPr>
            <a:r>
              <a:rPr lang="en-GB" sz="1100" i="1" dirty="0">
                <a:effectLst/>
                <a:latin typeface="Calibri" panose="020F0502020204030204" pitchFamily="34" charset="0"/>
                <a:ea typeface="Calibri" panose="020F0502020204030204" pitchFamily="34" charset="0"/>
                <a:cs typeface="Times New Roman" panose="02020603050405020304" pitchFamily="18" charset="0"/>
              </a:rPr>
              <a:t>Guided tours </a:t>
            </a:r>
          </a:p>
          <a:p>
            <a:pPr marL="342900" lvl="0" indent="-342900">
              <a:lnSpc>
                <a:spcPct val="107000"/>
              </a:lnSpc>
              <a:buFont typeface="Symbol" panose="05050102010706020507" pitchFamily="18" charset="2"/>
              <a:buChar char=""/>
            </a:pPr>
            <a:r>
              <a:rPr lang="en-GB" sz="1100" i="1" dirty="0">
                <a:effectLst/>
                <a:latin typeface="Calibri" panose="020F0502020204030204" pitchFamily="34" charset="0"/>
                <a:ea typeface="Calibri" panose="020F0502020204030204" pitchFamily="34" charset="0"/>
                <a:cs typeface="Times New Roman" panose="02020603050405020304" pitchFamily="18" charset="0"/>
              </a:rPr>
              <a:t>Cultural services, e.g. theatres, musical entertainment venues, sporting venues</a:t>
            </a:r>
          </a:p>
          <a:p>
            <a:pPr marL="342900" lvl="0" indent="-342900">
              <a:lnSpc>
                <a:spcPct val="107000"/>
              </a:lnSpc>
              <a:buFont typeface="Symbol" panose="05050102010706020507" pitchFamily="18" charset="2"/>
              <a:buChar char=""/>
            </a:pPr>
            <a:r>
              <a:rPr lang="en-GB" sz="1100" i="1" dirty="0">
                <a:effectLst/>
                <a:latin typeface="Calibri" panose="020F0502020204030204" pitchFamily="34" charset="0"/>
                <a:ea typeface="Calibri" panose="020F0502020204030204" pitchFamily="34" charset="0"/>
                <a:cs typeface="Times New Roman" panose="02020603050405020304" pitchFamily="18" charset="0"/>
              </a:rPr>
              <a:t>Business events venues</a:t>
            </a:r>
          </a:p>
          <a:p>
            <a:pPr marL="342900" lvl="0" indent="-342900">
              <a:lnSpc>
                <a:spcPct val="107000"/>
              </a:lnSpc>
              <a:buFont typeface="Symbol" panose="05050102010706020507" pitchFamily="18" charset="2"/>
              <a:buChar char=""/>
            </a:pPr>
            <a:r>
              <a:rPr lang="en-GB" sz="1100" i="1" dirty="0">
                <a:effectLst/>
                <a:latin typeface="Calibri" panose="020F0502020204030204" pitchFamily="34" charset="0"/>
                <a:ea typeface="Calibri" panose="020F0502020204030204" pitchFamily="34" charset="0"/>
                <a:cs typeface="Times New Roman" panose="02020603050405020304" pitchFamily="18" charset="0"/>
              </a:rPr>
              <a:t>Sporting, adventure and recreational activities</a:t>
            </a:r>
          </a:p>
          <a:p>
            <a:pPr marL="342900" lvl="0" indent="-342900">
              <a:lnSpc>
                <a:spcPct val="107000"/>
              </a:lnSpc>
              <a:buFont typeface="Symbol" panose="05050102010706020507" pitchFamily="18" charset="2"/>
              <a:buChar char=""/>
            </a:pPr>
            <a:r>
              <a:rPr lang="en-GB" sz="1100" i="1" dirty="0">
                <a:effectLst/>
                <a:latin typeface="Calibri" panose="020F0502020204030204" pitchFamily="34" charset="0"/>
                <a:ea typeface="Calibri" panose="020F0502020204030204" pitchFamily="34" charset="0"/>
                <a:cs typeface="Times New Roman" panose="02020603050405020304" pitchFamily="18" charset="0"/>
              </a:rPr>
              <a:t>Retail i.e. a single retail outlet or shopping centre that attracts a significant number of people visiting from outside the local area [For these purposes the definition of a shopping centre is a collection of independent retail stores with ancillary services (e.g. parking area, toilets, security, visitor information) and maintained by a management firm as an entity.]</a:t>
            </a:r>
          </a:p>
          <a:p>
            <a:pPr marL="342900" lvl="0" indent="-342900">
              <a:lnSpc>
                <a:spcPct val="107000"/>
              </a:lnSpc>
              <a:buFont typeface="Symbol" panose="05050102010706020507" pitchFamily="18" charset="2"/>
              <a:buChar char=""/>
            </a:pPr>
            <a:r>
              <a:rPr lang="en-GB" sz="1100" i="1" dirty="0">
                <a:effectLst/>
                <a:latin typeface="Calibri" panose="020F0502020204030204" pitchFamily="34" charset="0"/>
                <a:ea typeface="Calibri" panose="020F0502020204030204" pitchFamily="34" charset="0"/>
                <a:cs typeface="Times New Roman" panose="02020603050405020304" pitchFamily="18" charset="0"/>
              </a:rPr>
              <a:t>Businesses providing supporting services to visitors in-person within the destination e.g. visitor information providers, left luggage services</a:t>
            </a:r>
          </a:p>
          <a:p>
            <a:pPr marL="342900" lvl="0" indent="-342900">
              <a:lnSpc>
                <a:spcPct val="107000"/>
              </a:lnSpc>
              <a:spcAft>
                <a:spcPts val="800"/>
              </a:spcAft>
              <a:buFont typeface="Symbol" panose="05050102010706020507" pitchFamily="18" charset="2"/>
              <a:buChar char=""/>
            </a:pPr>
            <a:r>
              <a:rPr lang="en-GB" sz="1100" i="1" dirty="0">
                <a:effectLst/>
                <a:latin typeface="Calibri" panose="020F0502020204030204" pitchFamily="34" charset="0"/>
                <a:ea typeface="Calibri" panose="020F0502020204030204" pitchFamily="34" charset="0"/>
                <a:cs typeface="Times New Roman" panose="02020603050405020304" pitchFamily="18" charset="0"/>
              </a:rPr>
              <a:t>Visitor attractions that meet the visitor attraction definition: a permanently established excursion destination, a primary purpose of which is to allow access for entertainment, interest, or education and can include places of worship; rather than being primarily a retail outlet or a venue for sporting, theatrical, or film performances. It must be open to the public, with or without prior booking, for published periods each year, and should be capable of attracting day visitors or tourists as well as local residents.</a:t>
            </a:r>
          </a:p>
          <a:p>
            <a:pPr marL="171450" indent="-171450">
              <a:buFont typeface="Arial" panose="020B0604020202020204" pitchFamily="34" charset="0"/>
              <a:buChar char="•"/>
            </a:pPr>
            <a:endParaRPr lang="en-GB" i="1" dirty="0"/>
          </a:p>
          <a:p>
            <a:pPr marL="0" indent="0">
              <a:buFont typeface="Arial" panose="020B0604020202020204" pitchFamily="34" charset="0"/>
              <a:buNone/>
            </a:pPr>
            <a:r>
              <a:rPr lang="en-GB" i="0" dirty="0"/>
              <a:t>Before you start, have a read through the form to ensure you have a good understanding of what is required for each question.</a:t>
            </a:r>
          </a:p>
          <a:p>
            <a:pPr marL="0" indent="0">
              <a:buFont typeface="Arial" panose="020B0604020202020204" pitchFamily="34" charset="0"/>
              <a:buNone/>
            </a:pPr>
            <a:endParaRPr lang="en-GB" i="0" dirty="0"/>
          </a:p>
          <a:p>
            <a:pPr marL="0" indent="0">
              <a:buFont typeface="Arial" panose="020B0604020202020204" pitchFamily="34" charset="0"/>
              <a:buNone/>
            </a:pPr>
            <a:r>
              <a:rPr lang="en-GB" i="0" dirty="0"/>
              <a:t>Check the eligibility criteria carefully before starting your entry, if there’s any doubt about which categories are best suited to your business, please ask.</a:t>
            </a:r>
          </a:p>
          <a:p>
            <a:pPr marL="171450" indent="-171450">
              <a:buFont typeface="Arial" panose="020B0604020202020204" pitchFamily="34" charset="0"/>
              <a:buChar char="•"/>
            </a:pPr>
            <a:endParaRPr lang="en-GB" i="1" dirty="0"/>
          </a:p>
          <a:p>
            <a:pPr marL="171450" indent="-171450">
              <a:buFont typeface="Arial" panose="020B0604020202020204" pitchFamily="34" charset="0"/>
              <a:buChar char="•"/>
            </a:pPr>
            <a:endParaRPr lang="en-GB" i="1" dirty="0"/>
          </a:p>
          <a:p>
            <a:endParaRPr lang="en-GB" dirty="0"/>
          </a:p>
        </p:txBody>
      </p:sp>
      <p:sp>
        <p:nvSpPr>
          <p:cNvPr id="4" name="Slide Number Placeholder 3"/>
          <p:cNvSpPr>
            <a:spLocks noGrp="1"/>
          </p:cNvSpPr>
          <p:nvPr>
            <p:ph type="sldNum" sz="quarter" idx="5"/>
          </p:nvPr>
        </p:nvSpPr>
        <p:spPr/>
        <p:txBody>
          <a:bodyPr/>
          <a:lstStyle/>
          <a:p>
            <a:fld id="{8C39126F-7085-463A-90A1-101F872A91EF}" type="slidenum">
              <a:rPr lang="en-GB" smtClean="0"/>
              <a:t>16</a:t>
            </a:fld>
            <a:endParaRPr lang="en-GB" dirty="0"/>
          </a:p>
        </p:txBody>
      </p:sp>
    </p:spTree>
    <p:extLst>
      <p:ext uri="{BB962C8B-B14F-4D97-AF65-F5344CB8AC3E}">
        <p14:creationId xmlns:p14="http://schemas.microsoft.com/office/powerpoint/2010/main" val="4089037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next section is going to go through the detail of the actual entry form for this year’s competition.</a:t>
            </a:r>
          </a:p>
        </p:txBody>
      </p:sp>
      <p:sp>
        <p:nvSpPr>
          <p:cNvPr id="4" name="Slide Number Placeholder 3"/>
          <p:cNvSpPr>
            <a:spLocks noGrp="1"/>
          </p:cNvSpPr>
          <p:nvPr>
            <p:ph type="sldNum" sz="quarter" idx="5"/>
          </p:nvPr>
        </p:nvSpPr>
        <p:spPr/>
        <p:txBody>
          <a:bodyPr/>
          <a:lstStyle/>
          <a:p>
            <a:fld id="{8C39126F-7085-463A-90A1-101F872A91EF}" type="slidenum">
              <a:rPr lang="en-GB" smtClean="0"/>
              <a:t>17</a:t>
            </a:fld>
            <a:endParaRPr lang="en-GB" dirty="0"/>
          </a:p>
        </p:txBody>
      </p:sp>
    </p:spTree>
    <p:extLst>
      <p:ext uri="{BB962C8B-B14F-4D97-AF65-F5344CB8AC3E}">
        <p14:creationId xmlns:p14="http://schemas.microsoft.com/office/powerpoint/2010/main" val="1741961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start of the entry form is not scored. It gives you an opportunity to provide background information for the judges.  </a:t>
            </a:r>
          </a:p>
          <a:p>
            <a:endParaRPr lang="en-GB" dirty="0"/>
          </a:p>
          <a:p>
            <a:r>
              <a:rPr lang="en-GB" dirty="0"/>
              <a:t>Please use the business name as you wish it to appear in all publicity materials, certificates, presentations etc, should you be a winner.</a:t>
            </a:r>
          </a:p>
          <a:p>
            <a:endParaRPr lang="en-GB" dirty="0"/>
          </a:p>
          <a:p>
            <a:pPr>
              <a:buFont typeface="Arial" panose="020B0604020202020204" pitchFamily="34" charset="0"/>
              <a:buNone/>
            </a:pPr>
            <a:r>
              <a:rPr lang="en-GB" dirty="0"/>
              <a:t>You need to provide a 120 word promotional description of your business, focusing on its </a:t>
            </a:r>
            <a:r>
              <a:rPr lang="en-GB" dirty="0">
                <a:effectLst/>
              </a:rPr>
              <a:t>strengths and stand out features, relevant to the category you are entering. Do take a bit of time crafting your words, as they will be used in PR and awards literature if you are short-listed as a finalist.</a:t>
            </a:r>
          </a:p>
          <a:p>
            <a:pPr>
              <a:buFont typeface="Arial" panose="020B0604020202020204" pitchFamily="34" charset="0"/>
              <a:buChar char="•"/>
            </a:pPr>
            <a:endParaRPr lang="en-GB" b="0" dirty="0">
              <a:effectLst/>
            </a:endParaRPr>
          </a:p>
          <a:p>
            <a:r>
              <a:rPr lang="en-GB" b="0" dirty="0"/>
              <a:t>The same goes for the images, so please make sure that you use high resolution photos (jpeg, jpg, png format) that showcase your business, again </a:t>
            </a:r>
            <a:r>
              <a:rPr lang="en-GB" b="1" dirty="0"/>
              <a:t>relating to the category </a:t>
            </a:r>
            <a:r>
              <a:rPr lang="en-GB" b="0" dirty="0"/>
              <a:t>you are entering. You can have up to three. They should not be edited in any way, including embedded text, logos or a collage. Importantly, make sure that you only include photos that you own the copyright for. If it requires a third party credit such as photographer name, there is a box for you to include their details. It’s important to select your images carefully – these will be used for PR, social media etc locally / regionally, potentially these images will be used by VisitEngland if you are successful and so could be your national promotional material, make sure they’re inspirational and your best advert.</a:t>
            </a:r>
          </a:p>
          <a:p>
            <a:endParaRPr lang="en-GB" dirty="0"/>
          </a:p>
          <a:p>
            <a:r>
              <a:rPr lang="en-GB" b="0" dirty="0"/>
              <a:t>You then have 250 words to briefly outline the story of your business, e.g.: </a:t>
            </a:r>
          </a:p>
          <a:p>
            <a:pPr marL="171450" indent="-171450">
              <a:buFont typeface="Arial" panose="020B0604020202020204" pitchFamily="34" charset="0"/>
              <a:buChar char="•"/>
            </a:pPr>
            <a:r>
              <a:rPr lang="en-GB" b="0" dirty="0"/>
              <a:t>Length of time business has been trading and time under current ownership</a:t>
            </a:r>
          </a:p>
          <a:p>
            <a:pPr marL="171450" indent="-171450">
              <a:buFont typeface="Arial" panose="020B0604020202020204" pitchFamily="34" charset="0"/>
              <a:buChar char="•"/>
            </a:pPr>
            <a:r>
              <a:rPr lang="en-GB" b="0" dirty="0"/>
              <a:t>Target market(s) and typical customer profile</a:t>
            </a:r>
          </a:p>
          <a:p>
            <a:pPr marL="171450" indent="-171450">
              <a:buFont typeface="Arial" panose="020B0604020202020204" pitchFamily="34" charset="0"/>
              <a:buChar char="•"/>
            </a:pPr>
            <a:r>
              <a:rPr lang="en-GB" b="0" dirty="0"/>
              <a:t>Key milestones in developing the business</a:t>
            </a:r>
          </a:p>
          <a:p>
            <a:pPr marL="171450" indent="-171450">
              <a:buFont typeface="Arial" panose="020B0604020202020204" pitchFamily="34" charset="0"/>
              <a:buChar char="•"/>
            </a:pPr>
            <a:r>
              <a:rPr lang="en-GB" b="0" dirty="0"/>
              <a:t>Indication of size of business</a:t>
            </a:r>
          </a:p>
          <a:p>
            <a:pPr marL="171450" indent="-171450">
              <a:buFont typeface="Arial" panose="020B0604020202020204" pitchFamily="34" charset="0"/>
              <a:buChar char="•"/>
            </a:pPr>
            <a:r>
              <a:rPr lang="en-GB" b="0" dirty="0"/>
              <a:t>Number of staff employed, if any</a:t>
            </a:r>
          </a:p>
          <a:p>
            <a:pPr>
              <a:buFont typeface="Arial" panose="020B0604020202020204" pitchFamily="34" charset="0"/>
              <a:buChar char="•"/>
            </a:pPr>
            <a:endParaRPr lang="en-GB" dirty="0"/>
          </a:p>
          <a:p>
            <a:pPr marL="0" indent="0" algn="l" fontAlgn="base">
              <a:buFont typeface="Arial" panose="020B0604020202020204" pitchFamily="34" charset="0"/>
              <a:buNone/>
            </a:pPr>
            <a:r>
              <a:rPr lang="en-GB" b="0" i="0" dirty="0">
                <a:solidFill>
                  <a:srgbClr val="333333"/>
                </a:solidFill>
                <a:effectLst/>
                <a:latin typeface="inherit"/>
              </a:rPr>
              <a:t>The final element in this section is to look at awards, ratings and accolades that you have received in the last two years. You should include the title, awarding body, level and date achieved. They could include:</a:t>
            </a:r>
          </a:p>
          <a:p>
            <a:pPr marL="171450" indent="-171450" algn="l" fontAlgn="base">
              <a:buFont typeface="Arial" panose="020B0604020202020204" pitchFamily="34" charset="0"/>
              <a:buChar char="•"/>
            </a:pPr>
            <a:r>
              <a:rPr lang="en-GB" b="0" i="0" dirty="0">
                <a:solidFill>
                  <a:srgbClr val="333333"/>
                </a:solidFill>
                <a:effectLst/>
                <a:latin typeface="inherit"/>
              </a:rPr>
              <a:t>Successes in this competition and the VisitEngland Awards for Excellence</a:t>
            </a:r>
          </a:p>
          <a:p>
            <a:pPr marL="171450" indent="-171450" algn="l" fontAlgn="base">
              <a:buFont typeface="Arial" panose="020B0604020202020204" pitchFamily="34" charset="0"/>
              <a:buChar char="•"/>
            </a:pPr>
            <a:r>
              <a:rPr lang="en-GB" b="0" i="0" dirty="0">
                <a:solidFill>
                  <a:srgbClr val="333333"/>
                </a:solidFill>
                <a:effectLst/>
                <a:latin typeface="inherit"/>
              </a:rPr>
              <a:t>TripAdvisor Certificate of Excellence</a:t>
            </a:r>
          </a:p>
          <a:p>
            <a:pPr marL="171450" indent="-171450" algn="l" fontAlgn="base">
              <a:buFont typeface="Arial" panose="020B0604020202020204" pitchFamily="34" charset="0"/>
              <a:buChar char="•"/>
            </a:pPr>
            <a:r>
              <a:rPr lang="en-GB" b="0" i="0" dirty="0">
                <a:solidFill>
                  <a:srgbClr val="333333"/>
                </a:solidFill>
                <a:effectLst/>
                <a:latin typeface="inherit"/>
              </a:rPr>
              <a:t>Green Tourism award</a:t>
            </a:r>
          </a:p>
          <a:p>
            <a:pPr marL="171450" indent="-171450" algn="l" fontAlgn="base">
              <a:buFont typeface="Arial" panose="020B0604020202020204" pitchFamily="34" charset="0"/>
              <a:buChar char="•"/>
            </a:pPr>
            <a:r>
              <a:rPr lang="en-GB" b="0" i="0" dirty="0">
                <a:solidFill>
                  <a:srgbClr val="333333"/>
                </a:solidFill>
                <a:effectLst/>
                <a:latin typeface="inherit"/>
              </a:rPr>
              <a:t>Chamber of Commerce or other industry body awards</a:t>
            </a:r>
          </a:p>
          <a:p>
            <a:pPr marL="171450" indent="-171450" algn="l" fontAlgn="base">
              <a:buFont typeface="Arial" panose="020B0604020202020204" pitchFamily="34" charset="0"/>
              <a:buChar char="•"/>
            </a:pPr>
            <a:r>
              <a:rPr lang="en-GB" b="0" i="0" dirty="0">
                <a:solidFill>
                  <a:srgbClr val="333333"/>
                </a:solidFill>
                <a:effectLst/>
                <a:latin typeface="inherit"/>
              </a:rPr>
              <a:t>Local awards</a:t>
            </a:r>
          </a:p>
          <a:p>
            <a:pPr marL="171450" indent="-171450" algn="l" fontAlgn="base">
              <a:buFont typeface="Arial" panose="020B0604020202020204" pitchFamily="34" charset="0"/>
              <a:buChar char="•"/>
            </a:pPr>
            <a:r>
              <a:rPr lang="en-GB" b="0" i="0" dirty="0">
                <a:solidFill>
                  <a:srgbClr val="333333"/>
                </a:solidFill>
                <a:effectLst/>
                <a:latin typeface="inherit"/>
              </a:rPr>
              <a:t>Specialist awards</a:t>
            </a:r>
          </a:p>
          <a:p>
            <a:pPr marL="171450" indent="-171450" algn="l" fontAlgn="base">
              <a:buFont typeface="Arial" panose="020B0604020202020204" pitchFamily="34" charset="0"/>
              <a:buChar char="•"/>
            </a:pPr>
            <a:r>
              <a:rPr lang="en-GB" b="0" i="0" dirty="0">
                <a:solidFill>
                  <a:srgbClr val="333333"/>
                </a:solidFill>
                <a:effectLst/>
                <a:latin typeface="inherit"/>
              </a:rPr>
              <a:t>Customer service awards</a:t>
            </a:r>
          </a:p>
          <a:p>
            <a:pPr marL="171450" indent="-171450" algn="l" fontAlgn="base">
              <a:buFont typeface="Arial" panose="020B0604020202020204" pitchFamily="34" charset="0"/>
              <a:buChar char="•"/>
            </a:pPr>
            <a:r>
              <a:rPr lang="en-GB" b="0" i="0" dirty="0">
                <a:solidFill>
                  <a:srgbClr val="333333"/>
                </a:solidFill>
                <a:effectLst/>
                <a:latin typeface="inherit"/>
              </a:rPr>
              <a:t>VisitEngland and/or AA quality assessment, local quality accreditation</a:t>
            </a:r>
          </a:p>
          <a:p>
            <a:pPr>
              <a:buFont typeface="Arial" panose="020B0604020202020204" pitchFamily="34" charset="0"/>
              <a:buNone/>
            </a:pPr>
            <a:r>
              <a:rPr lang="en-GB" b="0" dirty="0"/>
              <a:t>For specific categories like the Accessible &amp; Inclusive Tourism Award, there may be other relevant awards e.g.:</a:t>
            </a:r>
          </a:p>
          <a:p>
            <a:pPr marL="171450" indent="-171450">
              <a:buFont typeface="Arial" panose="020B0604020202020204" pitchFamily="34" charset="0"/>
              <a:buChar char="•"/>
            </a:pPr>
            <a:r>
              <a:rPr lang="en-GB" b="0" dirty="0"/>
              <a:t>Accessibility certification e.g. National Accessible Scheme, Autism Friendly Award</a:t>
            </a:r>
          </a:p>
          <a:p>
            <a:pPr marL="171450" indent="-171450">
              <a:buFont typeface="Arial" panose="020B0604020202020204" pitchFamily="34" charset="0"/>
              <a:buChar char="•"/>
            </a:pPr>
            <a:r>
              <a:rPr lang="en-GB" b="0" dirty="0"/>
              <a:t>Disability Confident employer scheme</a:t>
            </a:r>
          </a:p>
          <a:p>
            <a:pPr marL="171450" indent="-171450">
              <a:buFont typeface="Arial" panose="020B0604020202020204" pitchFamily="34" charset="0"/>
              <a:buChar char="•"/>
            </a:pPr>
            <a:r>
              <a:rPr lang="en-GB" b="0" dirty="0"/>
              <a:t>Annual awards for accessibility </a:t>
            </a:r>
          </a:p>
          <a:p>
            <a:pPr>
              <a:buFont typeface="Arial" panose="020B0604020202020204" pitchFamily="34" charset="0"/>
              <a:buNone/>
            </a:pPr>
            <a:r>
              <a:rPr lang="en-GB"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There is no requirement for your business to be quality assessed. However, if you have independent quality assessments or mystery shopping reports from the last two years, you can upload them if</a:t>
            </a:r>
            <a:r>
              <a:rPr lang="en-GB" baseline="0" dirty="0"/>
              <a:t> you wish</a:t>
            </a:r>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8C39126F-7085-463A-90A1-101F872A91EF}" type="slidenum">
              <a:rPr lang="en-GB" smtClean="0"/>
              <a:t>18</a:t>
            </a:fld>
            <a:endParaRPr lang="en-GB" dirty="0"/>
          </a:p>
        </p:txBody>
      </p:sp>
    </p:spTree>
    <p:extLst>
      <p:ext uri="{BB962C8B-B14F-4D97-AF65-F5344CB8AC3E}">
        <p14:creationId xmlns:p14="http://schemas.microsoft.com/office/powerpoint/2010/main" val="3322672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each question you have the option to provide evidence to back up what you have said in your answer. This is not compulsory.</a:t>
            </a:r>
          </a:p>
          <a:p>
            <a:endParaRPr lang="en-GB" dirty="0"/>
          </a:p>
          <a:p>
            <a:r>
              <a:rPr lang="en-GB" dirty="0"/>
              <a:t>You might want to include links to your pages on your website that include information relevant to the section you are answering. </a:t>
            </a:r>
          </a:p>
          <a:p>
            <a:endParaRPr lang="en-GB" dirty="0"/>
          </a:p>
          <a:p>
            <a:r>
              <a:rPr lang="en-GB" dirty="0"/>
              <a:t>Judges will do a thorough review of your online presence and will surface most content, so if you are providing additional information over and above what is publicly available, make sure</a:t>
            </a:r>
            <a:r>
              <a:rPr lang="en-GB" baseline="0" dirty="0"/>
              <a:t> it</a:t>
            </a:r>
            <a:r>
              <a:rPr lang="en-GB" dirty="0"/>
              <a:t> genuinely adds an extra dimension to your answer. It is therefore not generally necessary to link to public pages on your website, or provide additional photos, unless illustrating something specific from within the application that can't be found elsewhere online.</a:t>
            </a:r>
          </a:p>
          <a:p>
            <a:endParaRPr lang="en-GB" dirty="0"/>
          </a:p>
          <a:p>
            <a:r>
              <a:rPr lang="en-GB" dirty="0"/>
              <a:t>If you want to show the judges any ‘behind the scenes’ information or data that is relevant to your application, you can include links to ‘hidden’ pages on your website that are not viewable by the public.  Any individual supporting documents will need to be placed in a cloud folder (one drive/ google/ dropbox etc) and the URL for that added to your entry rather than individual documents.</a:t>
            </a:r>
          </a:p>
          <a:p>
            <a:endParaRPr lang="en-GB" sz="1200" i="0" dirty="0"/>
          </a:p>
          <a:p>
            <a:r>
              <a:rPr lang="en-GB" sz="1200" i="0" dirty="0"/>
              <a:t>It’s not possible to add individual supporting documents directly to your entry.</a:t>
            </a:r>
            <a:endParaRPr lang="en-GB" i="0" dirty="0"/>
          </a:p>
          <a:p>
            <a:endParaRPr lang="en-GB" dirty="0"/>
          </a:p>
          <a:p>
            <a:r>
              <a:rPr lang="en-GB" dirty="0"/>
              <a:t>Any written information provided in supplementary evidence in an attempt to get around the word count limit will be disregarded.</a:t>
            </a:r>
            <a:br>
              <a:rPr lang="en-GB" dirty="0"/>
            </a:b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p>
          <a:p>
            <a:endParaRPr lang="en-GB" dirty="0"/>
          </a:p>
          <a:p>
            <a:endParaRPr lang="en-GB" dirty="0"/>
          </a:p>
        </p:txBody>
      </p:sp>
      <p:sp>
        <p:nvSpPr>
          <p:cNvPr id="4" name="Slide Number Placeholder 3"/>
          <p:cNvSpPr>
            <a:spLocks noGrp="1"/>
          </p:cNvSpPr>
          <p:nvPr>
            <p:ph type="sldNum" sz="quarter" idx="5"/>
          </p:nvPr>
        </p:nvSpPr>
        <p:spPr/>
        <p:txBody>
          <a:bodyPr/>
          <a:lstStyle/>
          <a:p>
            <a:fld id="{8C39126F-7085-463A-90A1-101F872A91EF}" type="slidenum">
              <a:rPr lang="en-GB" smtClean="0"/>
              <a:t>19</a:t>
            </a:fld>
            <a:endParaRPr lang="en-GB" dirty="0"/>
          </a:p>
        </p:txBody>
      </p:sp>
    </p:spTree>
    <p:extLst>
      <p:ext uri="{BB962C8B-B14F-4D97-AF65-F5344CB8AC3E}">
        <p14:creationId xmlns:p14="http://schemas.microsoft.com/office/powerpoint/2010/main" val="2903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C39126F-7085-463A-90A1-101F872A91EF}" type="slidenum">
              <a:rPr lang="en-GB" smtClean="0"/>
              <a:t>2</a:t>
            </a:fld>
            <a:endParaRPr lang="en-GB" dirty="0"/>
          </a:p>
        </p:txBody>
      </p:sp>
    </p:spTree>
    <p:extLst>
      <p:ext uri="{BB962C8B-B14F-4D97-AF65-F5344CB8AC3E}">
        <p14:creationId xmlns:p14="http://schemas.microsoft.com/office/powerpoint/2010/main" val="2936182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We now move on to the scored sections.</a:t>
            </a:r>
          </a:p>
          <a:p>
            <a:endParaRPr lang="en-GB" dirty="0">
              <a:latin typeface="+mn-lt"/>
            </a:endParaRPr>
          </a:p>
          <a:p>
            <a:r>
              <a:rPr lang="en-GB" dirty="0">
                <a:latin typeface="+mn-lt"/>
              </a:rPr>
              <a:t>You need to provide links here to your online presence in relation to the category you are entering e.g.:</a:t>
            </a:r>
          </a:p>
          <a:p>
            <a:pPr marL="171450" indent="-171450">
              <a:buFont typeface="Arial" panose="020B0604020202020204" pitchFamily="34" charset="0"/>
              <a:buChar char="•"/>
            </a:pPr>
            <a:r>
              <a:rPr lang="en-GB" dirty="0">
                <a:latin typeface="+mn-lt"/>
              </a:rPr>
              <a:t>Links to any business pages/profiles on Facebook, Instagram, etc. and X (formerly Twitter), LinkedIn, Tik Tok handles</a:t>
            </a:r>
          </a:p>
          <a:p>
            <a:pPr marL="171450" indent="-171450">
              <a:buFont typeface="Arial" panose="020B0604020202020204" pitchFamily="34" charset="0"/>
              <a:buChar char="•"/>
            </a:pPr>
            <a:r>
              <a:rPr lang="en-GB" dirty="0">
                <a:latin typeface="+mn-lt"/>
              </a:rPr>
              <a:t>Provide specific links to customer review listings for your business e.g. TripAdvisor, Booking.com, Facebook, Google, Euan’s Guide, UpFront Reviews etc.</a:t>
            </a:r>
          </a:p>
          <a:p>
            <a:endParaRPr lang="en-GB"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mn-lt"/>
              </a:rPr>
              <a:t>For the International Tourism Award, they will also be looking at booking and distribution platforms.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mn-lt"/>
            </a:endParaRPr>
          </a:p>
          <a:p>
            <a:r>
              <a:rPr lang="en-GB" b="0" dirty="0">
                <a:latin typeface="+mn-lt"/>
              </a:rPr>
              <a:t>As part of this review, judges will be looking for evidence of your commitment to Accessible and Inclusive Tourism and Regenerative Tourism. </a:t>
            </a:r>
          </a:p>
          <a:p>
            <a:endParaRPr lang="en-GB" b="0" dirty="0">
              <a:latin typeface="+mn-lt"/>
            </a:endParaRPr>
          </a:p>
          <a:p>
            <a:r>
              <a:rPr lang="en-GB" b="0" dirty="0">
                <a:latin typeface="+mn-lt"/>
              </a:rPr>
              <a:t>NEW for 2025/26 – if applicants don’t have appropriate links, but are delivering in the areas of accessibility and inclusion, regenerative tourism and booking/ distribution platforms, there is an option to include 300 words to describe the business’ approach if the details are not available online.</a:t>
            </a:r>
          </a:p>
          <a:p>
            <a:endParaRPr lang="en-GB" b="0" dirty="0">
              <a:latin typeface="+mn-lt"/>
            </a:endParaRPr>
          </a:p>
          <a:p>
            <a:r>
              <a:rPr lang="en-GB" b="0" dirty="0">
                <a:latin typeface="+mn-lt"/>
              </a:rPr>
              <a:t>Other sites not listed in your entry will also be looked at, so you can't hide bad reviews or lack of engagement etc.  </a:t>
            </a:r>
          </a:p>
          <a:p>
            <a:endParaRPr lang="en-GB" b="0" dirty="0">
              <a:latin typeface="+mn-lt"/>
            </a:endParaRPr>
          </a:p>
          <a:p>
            <a:r>
              <a:rPr lang="en-GB" b="0" dirty="0">
                <a:latin typeface="+mn-lt"/>
              </a:rPr>
              <a:t>If you go through to the VisitEngland Awards for Excellence, this section will be revisited by the national judges.  So make sure that all your digital platforms are up to date before you submit your entry and are maintained throughout the year, as the national judging is likely to take place in March 2026.</a:t>
            </a:r>
          </a:p>
          <a:p>
            <a:pPr>
              <a:buFont typeface="Arial" panose="020B0604020202020204" pitchFamily="34" charset="0"/>
              <a:buNone/>
            </a:pPr>
            <a:endParaRPr lang="en-GB" dirty="0">
              <a:latin typeface="+mn-lt"/>
            </a:endParaRPr>
          </a:p>
          <a:p>
            <a:r>
              <a:rPr lang="en-GB" dirty="0">
                <a:latin typeface="+mn-lt"/>
              </a:rPr>
              <a:t>As we said at the beginning that</a:t>
            </a:r>
            <a:r>
              <a:rPr lang="en-GB" baseline="0" dirty="0">
                <a:latin typeface="+mn-lt"/>
              </a:rPr>
              <a:t> </a:t>
            </a:r>
            <a:r>
              <a:rPr lang="en-GB" dirty="0">
                <a:latin typeface="+mn-lt"/>
              </a:rPr>
              <a:t>these awards are all about excellence, so the judges will be looking at how you excel in this area and how you engage with your target markets.  </a:t>
            </a:r>
          </a:p>
          <a:p>
            <a:endParaRPr lang="en-GB" dirty="0">
              <a:latin typeface="+mn-l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VisitEngland has produced a Digital Marketing Toolkit which is well worth a read to see how you could improve your online presence</a:t>
            </a:r>
            <a:r>
              <a:rPr lang="en-GB" baseline="0" dirty="0">
                <a:latin typeface="+mn-lt"/>
              </a:rPr>
              <a:t> available via -</a:t>
            </a:r>
            <a:r>
              <a:rPr lang="en-GB" dirty="0">
                <a:latin typeface="+mn-lt"/>
              </a:rPr>
              <a:t> </a:t>
            </a:r>
            <a:r>
              <a:rPr lang="en-GB" sz="1800" i="1" dirty="0">
                <a:hlinkClick r:id="rId3"/>
              </a:rPr>
              <a:t>www.visitengland.org/onlinemarketing</a:t>
            </a:r>
            <a:r>
              <a:rPr lang="en-GB" dirty="0">
                <a:latin typeface="+mn-lt"/>
              </a:rPr>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a:p>
            <a:pPr algn="l"/>
            <a:r>
              <a:rPr lang="en-GB" b="0" i="0" dirty="0">
                <a:solidFill>
                  <a:srgbClr val="333333"/>
                </a:solidFill>
                <a:effectLst/>
                <a:latin typeface="+mn-lt"/>
              </a:rPr>
              <a:t>There is loads of information available that can help you to make best use of social media, manage your website, produce great content and use Google to your advantage.  </a:t>
            </a:r>
          </a:p>
          <a:p>
            <a:pPr algn="l"/>
            <a:r>
              <a:rPr lang="en-GB" b="0" i="0" dirty="0">
                <a:solidFill>
                  <a:srgbClr val="333333"/>
                </a:solidFill>
                <a:effectLst/>
                <a:latin typeface="+mn-lt"/>
              </a:rPr>
              <a:t>The top tips from the toolkit are:</a:t>
            </a:r>
          </a:p>
          <a:p>
            <a:pPr marL="171450" indent="-171450" algn="l">
              <a:buFont typeface="Arial" panose="020B0604020202020204" pitchFamily="34" charset="0"/>
              <a:buChar char="•"/>
            </a:pPr>
            <a:r>
              <a:rPr lang="en-GB" b="0" i="0" dirty="0">
                <a:solidFill>
                  <a:srgbClr val="333333"/>
                </a:solidFill>
                <a:effectLst/>
                <a:latin typeface="+mn-lt"/>
              </a:rPr>
              <a:t>Tag images with Alt-text to improve search-ability and site accessibility</a:t>
            </a:r>
          </a:p>
          <a:p>
            <a:pPr marL="171450" indent="-171450" algn="l">
              <a:buFont typeface="Arial" panose="020B0604020202020204" pitchFamily="34" charset="0"/>
              <a:buChar char="•"/>
            </a:pPr>
            <a:r>
              <a:rPr lang="en-GB" b="0" i="0" dirty="0">
                <a:solidFill>
                  <a:srgbClr val="333333"/>
                </a:solidFill>
                <a:effectLst/>
                <a:latin typeface="+mn-lt"/>
              </a:rPr>
              <a:t>Use free Google My Business posts to promote new products or seasonal offers</a:t>
            </a:r>
          </a:p>
          <a:p>
            <a:pPr marL="171450" indent="-171450" algn="l">
              <a:buFont typeface="Arial" panose="020B0604020202020204" pitchFamily="34" charset="0"/>
              <a:buChar char="•"/>
            </a:pPr>
            <a:r>
              <a:rPr lang="en-GB" b="0" i="0" dirty="0">
                <a:solidFill>
                  <a:srgbClr val="333333"/>
                </a:solidFill>
                <a:effectLst/>
                <a:latin typeface="+mn-lt"/>
              </a:rPr>
              <a:t>Link AdWords to your Google Analytics account to make campaigns easier to track</a:t>
            </a:r>
          </a:p>
          <a:p>
            <a:pPr marL="171450" indent="-171450" algn="l">
              <a:buFont typeface="Arial" panose="020B0604020202020204" pitchFamily="34" charset="0"/>
              <a:buChar char="•"/>
            </a:pPr>
            <a:r>
              <a:rPr lang="en-GB" b="0" i="0" dirty="0">
                <a:solidFill>
                  <a:srgbClr val="333333"/>
                </a:solidFill>
                <a:effectLst/>
                <a:latin typeface="+mn-lt"/>
              </a:rPr>
              <a:t>Use Facebook ads to target users by location, interests and even purchase history.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solidFill>
                  <a:srgbClr val="FF0000"/>
                </a:solidFill>
                <a:latin typeface="+mn-lt"/>
              </a:rPr>
              <a:t>Note – you may wish to use your own examples here for best practice 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mn-lt"/>
              </a:rPr>
              <a:t>How you are reassuring/encouraging visitors and showing how you are providing a safe, welcoming place to visit</a:t>
            </a:r>
          </a:p>
          <a:p>
            <a:pPr marL="171450" indent="-171450" algn="l">
              <a:buFont typeface="Arial" panose="020B0604020202020204" pitchFamily="34" charset="0"/>
              <a:buChar char="•"/>
            </a:pPr>
            <a:r>
              <a:rPr lang="en-GB" dirty="0">
                <a:latin typeface="+mn-lt"/>
              </a:rPr>
              <a:t>Ensuring that your website is fully accessible and responsive</a:t>
            </a:r>
            <a:endParaRPr lang="en-GB" b="0" i="0" dirty="0">
              <a:solidFill>
                <a:srgbClr val="333333"/>
              </a:solidFill>
              <a:effectLst/>
              <a:latin typeface="+mn-lt"/>
            </a:endParaRPr>
          </a:p>
          <a:p>
            <a:pPr marL="171450" indent="-171450">
              <a:buFont typeface="Arial" panose="020B0604020202020204" pitchFamily="34" charset="0"/>
              <a:buChar char="•"/>
            </a:pPr>
            <a:r>
              <a:rPr lang="en-GB" dirty="0">
                <a:latin typeface="+mn-lt"/>
              </a:rPr>
              <a:t>How you are engaging with visitors: are you posting regularly with interesting content and film, do you promote special offers, are you making best use of the platforms (e.g. booking through Facebook), sharing user generated content, having conversations with potential visitors, generally being sociable?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mn-lt"/>
              </a:rPr>
              <a:t>How are you responding to reviews?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mn-lt"/>
              </a:rPr>
              <a:t>Are they personalised, do you show how you are acting on feedback, are you using them as an opportunity to encourage repeat visits?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mn-lt"/>
              </a:rPr>
              <a:t>How do deal with a </a:t>
            </a:r>
            <a:r>
              <a:rPr lang="en-GB" b="0" i="0" dirty="0">
                <a:solidFill>
                  <a:srgbClr val="333333"/>
                </a:solidFill>
                <a:effectLst/>
                <a:latin typeface="+mn-lt"/>
              </a:rPr>
              <a:t>negative review? A good format for response is often: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333333"/>
                </a:solidFill>
                <a:effectLst/>
                <a:latin typeface="+mn-lt"/>
              </a:rPr>
              <a:t>Acknowledge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333333"/>
                </a:solidFill>
                <a:effectLst/>
                <a:latin typeface="+mn-lt"/>
              </a:rPr>
              <a:t>Defuse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333333"/>
                </a:solidFill>
                <a:effectLst/>
                <a:latin typeface="+mn-lt"/>
              </a:rPr>
              <a:t>Detail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333333"/>
                </a:solidFill>
                <a:effectLst/>
                <a:latin typeface="+mn-lt"/>
              </a:rPr>
              <a:t>Resolve</a:t>
            </a:r>
            <a:endParaRPr lang="en-GB" dirty="0">
              <a:latin typeface="+mn-lt"/>
            </a:endParaRPr>
          </a:p>
          <a:p>
            <a:endParaRPr lang="en-GB" dirty="0">
              <a:latin typeface="+mn-lt"/>
            </a:endParaRPr>
          </a:p>
          <a:p>
            <a:r>
              <a:rPr lang="en-GB" i="1" dirty="0">
                <a:latin typeface="+mn-lt"/>
              </a:rPr>
              <a:t>Further information from Round 1 Judging Matrix:</a:t>
            </a:r>
            <a:br>
              <a:rPr lang="en-GB" i="1" dirty="0">
                <a:latin typeface="+mn-lt"/>
              </a:rPr>
            </a:br>
            <a:endParaRPr lang="en-GB" i="1" dirty="0">
              <a:latin typeface="+mn-lt"/>
            </a:endParaRPr>
          </a:p>
          <a:p>
            <a:r>
              <a:rPr lang="en-GB" i="1" dirty="0">
                <a:latin typeface="+mn-lt"/>
              </a:rPr>
              <a:t>What excellent online presence looks like . . .</a:t>
            </a:r>
          </a:p>
          <a:p>
            <a:endParaRPr lang="en-GB" i="1" dirty="0">
              <a:latin typeface="+mn-lt"/>
            </a:endParaRPr>
          </a:p>
          <a:p>
            <a:r>
              <a:rPr lang="en-GB" i="1" dirty="0">
                <a:latin typeface="+mn-lt"/>
              </a:rPr>
              <a:t>Business &amp; Destination Inspiration:</a:t>
            </a:r>
          </a:p>
          <a:p>
            <a:r>
              <a:rPr lang="en-GB" i="1" dirty="0">
                <a:latin typeface="+mn-lt"/>
              </a:rPr>
              <a:t>After reviewing the business’s online presence, you are inspired to visit.</a:t>
            </a:r>
          </a:p>
          <a:p>
            <a:r>
              <a:rPr lang="en-GB" i="1" dirty="0">
                <a:latin typeface="+mn-lt"/>
              </a:rPr>
              <a:t>•	Creative and inspirational content</a:t>
            </a:r>
          </a:p>
          <a:p>
            <a:r>
              <a:rPr lang="en-GB" i="1" dirty="0">
                <a:latin typeface="+mn-lt"/>
              </a:rPr>
              <a:t>•	Great tone of voice, sense of place</a:t>
            </a:r>
          </a:p>
          <a:p>
            <a:r>
              <a:rPr lang="en-GB" i="1" dirty="0">
                <a:latin typeface="+mn-lt"/>
              </a:rPr>
              <a:t>•	Professional, high quality, inspirational and diverse imagery – e.g. photos, videos, 360 tours</a:t>
            </a:r>
          </a:p>
          <a:p>
            <a:r>
              <a:rPr lang="en-GB" i="1" dirty="0">
                <a:latin typeface="+mn-lt"/>
              </a:rPr>
              <a:t>•	High levels of engagement – e.g. more engaging content such as podcasts, vlogs, blogs, webcams, links to destination organisations for destination inspiration; respond to/ act on user generated content; interactive online activities</a:t>
            </a:r>
          </a:p>
          <a:p>
            <a:r>
              <a:rPr lang="en-GB" i="1" dirty="0">
                <a:latin typeface="+mn-lt"/>
              </a:rPr>
              <a:t>•	Creative use of platform functionality – e.g. online booking, events information/ what’s on listings</a:t>
            </a:r>
          </a:p>
          <a:p>
            <a:r>
              <a:rPr lang="en-GB" i="1" dirty="0">
                <a:latin typeface="+mn-lt"/>
              </a:rPr>
              <a:t>•	Reaching wider audiences – e.g. use of Weibo to attract Chinese visitors; develop activity on TikTok to attract a different audience demographic</a:t>
            </a:r>
          </a:p>
          <a:p>
            <a:endParaRPr lang="en-GB" i="1" dirty="0">
              <a:latin typeface="+mn-lt"/>
            </a:endParaRPr>
          </a:p>
          <a:p>
            <a:r>
              <a:rPr lang="en-GB" i="1" dirty="0">
                <a:latin typeface="+mn-lt"/>
              </a:rPr>
              <a:t>Information (all categories):</a:t>
            </a:r>
          </a:p>
          <a:p>
            <a:r>
              <a:rPr lang="en-GB" i="1" dirty="0">
                <a:latin typeface="+mn-lt"/>
              </a:rPr>
              <a:t>•	User-friendly (mobile responsive, easily found via SEO), intuitive navigation</a:t>
            </a:r>
          </a:p>
          <a:p>
            <a:r>
              <a:rPr lang="en-GB" i="1" dirty="0">
                <a:latin typeface="+mn-lt"/>
              </a:rPr>
              <a:t>•	Up-to-date – e.g. live updates, announcements, closures, special offers</a:t>
            </a:r>
          </a:p>
          <a:p>
            <a:r>
              <a:rPr lang="en-GB" i="1" dirty="0">
                <a:latin typeface="+mn-lt"/>
              </a:rPr>
              <a:t>•	General Content – e.g. availability, opening times, secure booking, prices, parking, facilities, things to do, menus, events, contact info (address, phone, e-mail, social media, live chat), T&amp;Cs, policies</a:t>
            </a:r>
          </a:p>
          <a:p>
            <a:r>
              <a:rPr lang="en-GB" i="1" dirty="0">
                <a:latin typeface="+mn-lt"/>
              </a:rPr>
              <a:t>•	Location Content – e.g. interactive maps (google), directions (road, public transport, cycle routes), parking</a:t>
            </a:r>
          </a:p>
          <a:p>
            <a:r>
              <a:rPr lang="en-GB" i="1" dirty="0">
                <a:latin typeface="+mn-lt"/>
              </a:rPr>
              <a:t>•	Enhanced Content – e.g. interactive site/ orientation maps, translation, itineraries, local weather, local traffic, destination information, user generated content</a:t>
            </a:r>
          </a:p>
          <a:p>
            <a:r>
              <a:rPr lang="en-GB" i="1" dirty="0">
                <a:latin typeface="+mn-lt"/>
              </a:rPr>
              <a:t>•	Accessibility – e.g. online content (accessibility guide, captions, colour contrast, font type and size), accessibility of business itself</a:t>
            </a:r>
          </a:p>
          <a:p>
            <a:r>
              <a:rPr lang="en-GB" i="1" dirty="0">
                <a:latin typeface="+mn-lt"/>
              </a:rPr>
              <a:t>•	Sustainability – e.g. policy, discounts for using public transport</a:t>
            </a:r>
          </a:p>
          <a:p>
            <a:endParaRPr lang="en-GB" i="1" dirty="0">
              <a:latin typeface="+mn-lt"/>
            </a:endParaRPr>
          </a:p>
          <a:p>
            <a:r>
              <a:rPr lang="en-GB" i="1" dirty="0">
                <a:latin typeface="+mn-lt"/>
              </a:rPr>
              <a:t>Chain/ group websites:</a:t>
            </a:r>
          </a:p>
          <a:p>
            <a:r>
              <a:rPr lang="en-GB" i="1" dirty="0">
                <a:latin typeface="+mn-lt"/>
              </a:rPr>
              <a:t>•	Information available via generic/ central website combined with more local/bespoke site specific information via social media</a:t>
            </a:r>
          </a:p>
          <a:p>
            <a:r>
              <a:rPr lang="en-GB" i="1" dirty="0">
                <a:latin typeface="+mn-lt"/>
              </a:rPr>
              <a:t>(e.g. local sites may have limited influence over the parent company website), however the focus should be on visitor experience and if the site-specific information is lacking, the score should reflect this, even though the local team may not be able to control this. However, if steps are being taken at a local level to supplement the website information with bespoke local information via social channels (for example) this could enhance the overall offering to achieve a better score. However, if both the website and the social media does not offer the level of local detail expected, then the score should reflect this.</a:t>
            </a:r>
          </a:p>
          <a:p>
            <a:endParaRPr lang="en-GB" i="1" dirty="0">
              <a:latin typeface="+mn-lt"/>
            </a:endParaRPr>
          </a:p>
          <a:p>
            <a:r>
              <a:rPr lang="en-GB" i="1" dirty="0">
                <a:latin typeface="+mn-lt"/>
              </a:rPr>
              <a:t>Accessible &amp; Inclusive Tourism Award:</a:t>
            </a:r>
          </a:p>
          <a:p>
            <a:r>
              <a:rPr lang="en-GB" i="1" dirty="0">
                <a:latin typeface="+mn-lt"/>
              </a:rPr>
              <a:t>•	Accessibility information with link to AccessAble Detailed Access Guide</a:t>
            </a:r>
          </a:p>
          <a:p>
            <a:r>
              <a:rPr lang="en-GB" i="1" dirty="0">
                <a:latin typeface="+mn-lt"/>
              </a:rPr>
              <a:t>•	Clear font, with no text over imagery</a:t>
            </a:r>
          </a:p>
          <a:p>
            <a:r>
              <a:rPr lang="en-GB" i="1" dirty="0">
                <a:latin typeface="+mn-lt"/>
              </a:rPr>
              <a:t>•	Videos have captions/sub-titles</a:t>
            </a:r>
          </a:p>
          <a:p>
            <a:r>
              <a:rPr lang="en-GB" i="1" dirty="0">
                <a:latin typeface="+mn-lt"/>
              </a:rPr>
              <a:t>•	Accessibility is clearly a core aspect of online strategy</a:t>
            </a:r>
          </a:p>
          <a:p>
            <a:r>
              <a:rPr lang="en-GB" i="1" dirty="0">
                <a:latin typeface="+mn-lt"/>
              </a:rPr>
              <a:t>•	Interesting and inspirational accessibility related activity/ updates</a:t>
            </a:r>
          </a:p>
          <a:p>
            <a:r>
              <a:rPr lang="en-GB" i="1" dirty="0">
                <a:latin typeface="+mn-lt"/>
              </a:rPr>
              <a:t>•	Imagery features disabled people</a:t>
            </a:r>
          </a:p>
          <a:p>
            <a:r>
              <a:rPr lang="en-GB" i="1" dirty="0">
                <a:latin typeface="+mn-lt"/>
              </a:rPr>
              <a:t>•	Website accessibility statement</a:t>
            </a:r>
          </a:p>
          <a:p>
            <a:r>
              <a:rPr lang="en-GB" i="1" dirty="0">
                <a:latin typeface="+mn-lt"/>
              </a:rPr>
              <a:t>•	For more examples of best practice, visit the Accessible and Inclusive Tourism Toolkit for Businesses</a:t>
            </a:r>
          </a:p>
          <a:p>
            <a:endParaRPr lang="en-GB" i="1" dirty="0">
              <a:latin typeface="+mn-lt"/>
            </a:endParaRPr>
          </a:p>
          <a:p>
            <a:r>
              <a:rPr lang="en-GB" i="1" dirty="0">
                <a:latin typeface="+mn-lt"/>
              </a:rPr>
              <a:t>International Tourism Award:</a:t>
            </a:r>
          </a:p>
          <a:p>
            <a:r>
              <a:rPr lang="en-GB" i="1" dirty="0">
                <a:latin typeface="+mn-lt"/>
              </a:rPr>
              <a:t>•	Evidence of being open all year round</a:t>
            </a:r>
          </a:p>
          <a:p>
            <a:r>
              <a:rPr lang="en-GB" i="1" dirty="0">
                <a:latin typeface="+mn-lt"/>
              </a:rPr>
              <a:t>•	Using booking and distribution platforms to promote business to international visitors, with a clear and easy process for online booking (e.g. without additional steps to complete the booking)</a:t>
            </a:r>
          </a:p>
          <a:p>
            <a:r>
              <a:rPr lang="en-GB" i="1" dirty="0">
                <a:latin typeface="+mn-lt"/>
              </a:rPr>
              <a:t>•	Evidence of some information translated for specific markets, where relevant</a:t>
            </a:r>
          </a:p>
          <a:p>
            <a:r>
              <a:rPr lang="en-GB" i="1" dirty="0">
                <a:latin typeface="+mn-lt"/>
              </a:rPr>
              <a:t>•	Evidence of partnerships with other local tourism businesses and destination inspiration with links to book </a:t>
            </a:r>
          </a:p>
          <a:p>
            <a:r>
              <a:rPr lang="en-GB" i="1" dirty="0">
                <a:latin typeface="+mn-lt"/>
              </a:rPr>
              <a:t>•	For more example of best practice, visit the Taking England to the World toolkit</a:t>
            </a:r>
          </a:p>
          <a:p>
            <a:r>
              <a:rPr lang="en-GB" i="1" dirty="0">
                <a:latin typeface="+mn-lt"/>
              </a:rPr>
              <a:t> </a:t>
            </a:r>
          </a:p>
          <a:p>
            <a:endParaRPr lang="en-GB" i="1" dirty="0">
              <a:latin typeface="+mn-lt"/>
            </a:endParaRPr>
          </a:p>
          <a:p>
            <a:endParaRPr lang="en-GB" dirty="0"/>
          </a:p>
        </p:txBody>
      </p:sp>
      <p:sp>
        <p:nvSpPr>
          <p:cNvPr id="4" name="Slide Number Placeholder 3"/>
          <p:cNvSpPr>
            <a:spLocks noGrp="1"/>
          </p:cNvSpPr>
          <p:nvPr>
            <p:ph type="sldNum" sz="quarter" idx="5"/>
          </p:nvPr>
        </p:nvSpPr>
        <p:spPr/>
        <p:txBody>
          <a:bodyPr/>
          <a:lstStyle/>
          <a:p>
            <a:fld id="{8C39126F-7085-463A-90A1-101F872A91EF}" type="slidenum">
              <a:rPr lang="en-GB" smtClean="0"/>
              <a:t>20</a:t>
            </a:fld>
            <a:endParaRPr lang="en-GB" dirty="0"/>
          </a:p>
        </p:txBody>
      </p:sp>
    </p:spTree>
    <p:extLst>
      <p:ext uri="{BB962C8B-B14F-4D97-AF65-F5344CB8AC3E}">
        <p14:creationId xmlns:p14="http://schemas.microsoft.com/office/powerpoint/2010/main" val="1419430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E8EA7-7058-844D-6006-D1822A8AC7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CA8E75-9E34-0F10-4A41-F9D86BAF9E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A712B1-268B-F593-50E6-71318E2111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Our next section is going to go through the detail of the four main questions for most of the categories.</a:t>
            </a:r>
            <a:br>
              <a:rPr lang="en-GB"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NB – the only exception here is the Unsung Hero Award, Team of the Year and Tourism Young Achiever which only have one main nomination.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8449A152-D5CB-8C8F-BE89-D3D462DA2066}"/>
              </a:ext>
            </a:extLst>
          </p:cNvPr>
          <p:cNvSpPr>
            <a:spLocks noGrp="1"/>
          </p:cNvSpPr>
          <p:nvPr>
            <p:ph type="sldNum" sz="quarter" idx="5"/>
          </p:nvPr>
        </p:nvSpPr>
        <p:spPr/>
        <p:txBody>
          <a:bodyPr/>
          <a:lstStyle/>
          <a:p>
            <a:fld id="{8C39126F-7085-463A-90A1-101F872A91EF}" type="slidenum">
              <a:rPr lang="en-GB" smtClean="0"/>
              <a:t>21</a:t>
            </a:fld>
            <a:endParaRPr lang="en-GB" dirty="0"/>
          </a:p>
        </p:txBody>
      </p:sp>
    </p:spTree>
    <p:extLst>
      <p:ext uri="{BB962C8B-B14F-4D97-AF65-F5344CB8AC3E}">
        <p14:creationId xmlns:p14="http://schemas.microsoft.com/office/powerpoint/2010/main" val="3947863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solidFill>
                <a:latin typeface="+mn-lt"/>
              </a:rPr>
              <a:t>Remember that the local competition is the start of a journey that could end in being the best in the country - so think about not only what makes you the best in your area, but potentially the best of the best across England.</a:t>
            </a:r>
          </a:p>
          <a:p>
            <a:endParaRPr lang="en-GB" dirty="0">
              <a:solidFill>
                <a:schemeClr val="tx1"/>
              </a:solidFill>
              <a:latin typeface="+mn-lt"/>
            </a:endParaRPr>
          </a:p>
          <a:p>
            <a:r>
              <a:rPr lang="en-GB" b="0" i="0" dirty="0">
                <a:solidFill>
                  <a:schemeClr val="tx1"/>
                </a:solidFill>
                <a:effectLst/>
                <a:latin typeface="+mn-lt"/>
              </a:rPr>
              <a:t>Think about:</a:t>
            </a:r>
          </a:p>
          <a:p>
            <a:pPr marL="171450" indent="-171450">
              <a:buFont typeface="Arial" panose="020B0604020202020204" pitchFamily="34" charset="0"/>
              <a:buChar char="•"/>
            </a:pPr>
            <a:r>
              <a:rPr lang="en-GB" b="0" i="0" dirty="0">
                <a:solidFill>
                  <a:schemeClr val="tx1"/>
                </a:solidFill>
                <a:effectLst/>
                <a:latin typeface="+mn-lt"/>
              </a:rPr>
              <a:t>why your business is impressive compared to your competitors </a:t>
            </a:r>
          </a:p>
          <a:p>
            <a:pPr marL="171450" indent="-171450">
              <a:buFont typeface="Arial" panose="020B0604020202020204" pitchFamily="34" charset="0"/>
              <a:buChar char="•"/>
            </a:pPr>
            <a:r>
              <a:rPr lang="en-GB" b="0" dirty="0">
                <a:solidFill>
                  <a:schemeClr val="tx1"/>
                </a:solidFill>
                <a:latin typeface="+mn-lt"/>
              </a:rPr>
              <a:t>do your customers say you are the best? What is the most frequent comment they make about you?  </a:t>
            </a:r>
          </a:p>
          <a:p>
            <a:pPr marL="171450" indent="-171450">
              <a:buFont typeface="Arial" panose="020B0604020202020204" pitchFamily="34" charset="0"/>
              <a:buChar char="•"/>
            </a:pPr>
            <a:r>
              <a:rPr lang="en-GB" b="0" dirty="0">
                <a:solidFill>
                  <a:schemeClr val="tx1"/>
                </a:solidFill>
                <a:latin typeface="+mn-lt"/>
              </a:rPr>
              <a:t>why the experience you offer is so memorable.</a:t>
            </a:r>
            <a:r>
              <a:rPr lang="en-GB" i="1" dirty="0">
                <a:solidFill>
                  <a:srgbClr val="FF0000"/>
                </a:solidFill>
                <a:latin typeface="+mn-lt"/>
              </a:rPr>
              <a:t>.</a:t>
            </a:r>
          </a:p>
          <a:p>
            <a:pPr marL="0" indent="0">
              <a:buFont typeface="Arial" panose="020B0604020202020204" pitchFamily="34" charset="0"/>
              <a:buNone/>
            </a:pPr>
            <a:endParaRPr lang="en-GB" b="0" dirty="0">
              <a:solidFill>
                <a:schemeClr val="tx1"/>
              </a:solidFill>
              <a:latin typeface="+mn-lt"/>
            </a:endParaRPr>
          </a:p>
          <a:p>
            <a:pPr marL="0" indent="0">
              <a:buFont typeface="Arial" panose="020B0604020202020204" pitchFamily="34" charset="0"/>
              <a:buNone/>
            </a:pPr>
            <a:r>
              <a:rPr lang="en-GB" b="0" dirty="0">
                <a:solidFill>
                  <a:schemeClr val="tx1"/>
                </a:solidFill>
                <a:latin typeface="+mn-lt"/>
              </a:rPr>
              <a:t>Consider all areas of your business that you excel in e.g. services and facilities offered, care that you give to your staff and visitors, sustainability, accessibility; think about the ways that you are innovative in your field.</a:t>
            </a:r>
          </a:p>
          <a:p>
            <a:pPr marL="0" indent="0">
              <a:buFont typeface="Arial" panose="020B0604020202020204" pitchFamily="34" charset="0"/>
              <a:buNone/>
            </a:pPr>
            <a:endParaRPr lang="en-GB" b="0" dirty="0">
              <a:solidFill>
                <a:schemeClr val="tx1"/>
              </a:solidFill>
              <a:latin typeface="+mn-lt"/>
            </a:endParaRPr>
          </a:p>
          <a:p>
            <a:pPr marL="0" indent="0">
              <a:buFont typeface="Arial" panose="020B0604020202020204" pitchFamily="34" charset="0"/>
              <a:buNone/>
            </a:pPr>
            <a:r>
              <a:rPr lang="en-GB" b="0" dirty="0">
                <a:solidFill>
                  <a:schemeClr val="tx1"/>
                </a:solidFill>
                <a:latin typeface="+mn-lt"/>
              </a:rPr>
              <a:t>Review the bullet points under each question when answering, they include lots of different areas you might want to consider (and those that judges will be keen to see!)</a:t>
            </a:r>
          </a:p>
          <a:p>
            <a:pPr marL="0" indent="0">
              <a:buFont typeface="Arial" panose="020B0604020202020204" pitchFamily="34" charset="0"/>
              <a:buNone/>
            </a:pPr>
            <a:r>
              <a:rPr lang="en-GB" b="0" dirty="0">
                <a:solidFill>
                  <a:schemeClr val="tx1"/>
                </a:solidFill>
                <a:latin typeface="+mn-lt"/>
              </a:rPr>
              <a:t> </a:t>
            </a:r>
          </a:p>
          <a:p>
            <a:pPr marL="0" lvl="0" indent="0">
              <a:buFont typeface="Arial" panose="020B0604020202020204" pitchFamily="34" charset="0"/>
              <a:buNone/>
            </a:pPr>
            <a:r>
              <a:rPr lang="en-GB" sz="1200" dirty="0">
                <a:solidFill>
                  <a:schemeClr val="tx1"/>
                </a:solidFill>
                <a:latin typeface="+mn-lt"/>
              </a:rPr>
              <a:t>What do you do to ensure every element of your business is excellent? </a:t>
            </a:r>
          </a:p>
          <a:p>
            <a:pPr marL="0" lvl="0" indent="0">
              <a:buFont typeface="Arial" panose="020B0604020202020204" pitchFamily="34" charset="0"/>
              <a:buNone/>
            </a:pPr>
            <a:endParaRPr lang="en-GB" sz="1200" dirty="0">
              <a:solidFill>
                <a:schemeClr val="tx1"/>
              </a:solidFill>
              <a:latin typeface="+mn-lt"/>
            </a:endParaRPr>
          </a:p>
          <a:p>
            <a:pPr marL="0" lvl="0" indent="0">
              <a:buFont typeface="Arial" panose="020B0604020202020204" pitchFamily="34" charset="0"/>
              <a:buNone/>
            </a:pPr>
            <a:r>
              <a:rPr lang="en-GB" sz="1200" dirty="0">
                <a:solidFill>
                  <a:schemeClr val="tx1"/>
                </a:solidFill>
                <a:latin typeface="+mn-lt"/>
              </a:rPr>
              <a:t>We’ll have a look at a few of these areas in a bit more detail in the next few slides</a:t>
            </a:r>
          </a:p>
        </p:txBody>
      </p:sp>
      <p:sp>
        <p:nvSpPr>
          <p:cNvPr id="4" name="Slide Number Placeholder 3"/>
          <p:cNvSpPr>
            <a:spLocks noGrp="1"/>
          </p:cNvSpPr>
          <p:nvPr>
            <p:ph type="sldNum" sz="quarter" idx="5"/>
          </p:nvPr>
        </p:nvSpPr>
        <p:spPr/>
        <p:txBody>
          <a:bodyPr/>
          <a:lstStyle/>
          <a:p>
            <a:fld id="{8C39126F-7085-463A-90A1-101F872A91EF}" type="slidenum">
              <a:rPr lang="en-GB" smtClean="0"/>
              <a:t>22</a:t>
            </a:fld>
            <a:endParaRPr lang="en-GB" dirty="0"/>
          </a:p>
        </p:txBody>
      </p:sp>
    </p:spTree>
    <p:extLst>
      <p:ext uri="{BB962C8B-B14F-4D97-AF65-F5344CB8AC3E}">
        <p14:creationId xmlns:p14="http://schemas.microsoft.com/office/powerpoint/2010/main" val="3036000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t>How do you delight every single customer that comes through your door?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t>How do you make them feel special and provide them with amazing memories to take away?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t>What added value do you offer your guests? This could be things like the warmth of welcome from you/your team, or the follow up you give.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t>How do you ensure that your staff are the best ambassadors for your business - is this through recruitment, induction, training, reward?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t>Why will guests shout about you to all their friends?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t>If there is a problem, is it dealt with swiftly and how is it acted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t>Who is responsible for ensuring that every aspect of a visit is perfect?</a:t>
            </a:r>
          </a:p>
        </p:txBody>
      </p:sp>
      <p:sp>
        <p:nvSpPr>
          <p:cNvPr id="4" name="Slide Number Placeholder 3"/>
          <p:cNvSpPr>
            <a:spLocks noGrp="1"/>
          </p:cNvSpPr>
          <p:nvPr>
            <p:ph type="sldNum" sz="quarter" idx="5"/>
          </p:nvPr>
        </p:nvSpPr>
        <p:spPr/>
        <p:txBody>
          <a:bodyPr/>
          <a:lstStyle/>
          <a:p>
            <a:fld id="{8C39126F-7085-463A-90A1-101F872A91EF}" type="slidenum">
              <a:rPr lang="en-GB" smtClean="0"/>
              <a:t>23</a:t>
            </a:fld>
            <a:endParaRPr lang="en-GB" dirty="0"/>
          </a:p>
        </p:txBody>
      </p:sp>
    </p:spTree>
    <p:extLst>
      <p:ext uri="{BB962C8B-B14F-4D97-AF65-F5344CB8AC3E}">
        <p14:creationId xmlns:p14="http://schemas.microsoft.com/office/powerpoint/2010/main" val="1086729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latin typeface="+mn-lt"/>
                <a:ea typeface="+mn-ea"/>
                <a:cs typeface="+mn-cs"/>
              </a:rPr>
              <a:t>Some elements of marketing are ‘baseline’ that every business should be undertaking. You need to show things you are doing that are </a:t>
            </a:r>
            <a:r>
              <a:rPr lang="en-GB" sz="1200" i="0" u="sng" kern="1200" dirty="0">
                <a:solidFill>
                  <a:schemeClr val="tx1"/>
                </a:solidFill>
                <a:latin typeface="+mn-lt"/>
                <a:ea typeface="+mn-ea"/>
                <a:cs typeface="+mn-cs"/>
              </a:rPr>
              <a:t>out of the ordinary.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latin typeface="+mn-lt"/>
                <a:ea typeface="+mn-ea"/>
                <a:cs typeface="+mn-cs"/>
              </a:rPr>
              <a:t>It is important to show the full ‘journey’ of the marketing activity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kern="1200" dirty="0">
                <a:solidFill>
                  <a:schemeClr val="tx1"/>
                </a:solidFill>
                <a:latin typeface="+mn-lt"/>
                <a:ea typeface="+mn-ea"/>
                <a:cs typeface="+mn-cs"/>
              </a:rPr>
              <a:t>How did you identify the need/opportunity (customer feedback perhaps?)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kern="1200" dirty="0">
                <a:solidFill>
                  <a:schemeClr val="tx1"/>
                </a:solidFill>
                <a:latin typeface="+mn-lt"/>
                <a:ea typeface="+mn-ea"/>
                <a:cs typeface="+mn-cs"/>
              </a:rPr>
              <a:t>How did you use this to influence what you did?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kern="1200" dirty="0">
                <a:solidFill>
                  <a:schemeClr val="tx1"/>
                </a:solidFill>
                <a:latin typeface="+mn-lt"/>
                <a:ea typeface="+mn-ea"/>
                <a:cs typeface="+mn-cs"/>
              </a:rPr>
              <a:t>How did you monitor the effectiveness of the activity and amend as/if needed? (e.g. change in comments on customer review sites?)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kern="1200" dirty="0">
                <a:solidFill>
                  <a:schemeClr val="tx1"/>
                </a:solidFill>
                <a:latin typeface="+mn-lt"/>
                <a:ea typeface="+mn-ea"/>
                <a:cs typeface="+mn-cs"/>
              </a:rPr>
              <a:t>How did you ensure the activity was integrated across all platforms, including social media?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kern="1200" dirty="0">
                <a:solidFill>
                  <a:schemeClr val="tx1"/>
                </a:solidFill>
                <a:latin typeface="+mn-lt"/>
                <a:ea typeface="+mn-ea"/>
                <a:cs typeface="+mn-cs"/>
              </a:rPr>
              <a:t>How did you increase reach and impact by working with other businesses and local organisations (including your LVEP/DMO?)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kern="1200" dirty="0">
                <a:solidFill>
                  <a:schemeClr val="tx1"/>
                </a:solidFill>
                <a:latin typeface="+mn-lt"/>
                <a:ea typeface="+mn-ea"/>
                <a:cs typeface="+mn-cs"/>
              </a:rPr>
              <a:t>What was the impact of the activity on your business/bottom line (be as specific as possible)</a:t>
            </a:r>
            <a:endParaRPr lang="en-GB" b="1"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p>
        </p:txBody>
      </p:sp>
      <p:sp>
        <p:nvSpPr>
          <p:cNvPr id="4" name="Slide Number Placeholder 3"/>
          <p:cNvSpPr>
            <a:spLocks noGrp="1"/>
          </p:cNvSpPr>
          <p:nvPr>
            <p:ph type="sldNum" sz="quarter" idx="5"/>
          </p:nvPr>
        </p:nvSpPr>
        <p:spPr/>
        <p:txBody>
          <a:bodyPr/>
          <a:lstStyle/>
          <a:p>
            <a:fld id="{8C39126F-7085-463A-90A1-101F872A91EF}" type="slidenum">
              <a:rPr lang="en-GB" smtClean="0"/>
              <a:t>24</a:t>
            </a:fld>
            <a:endParaRPr lang="en-GB" dirty="0"/>
          </a:p>
        </p:txBody>
      </p:sp>
    </p:spTree>
    <p:extLst>
      <p:ext uri="{BB962C8B-B14F-4D97-AF65-F5344CB8AC3E}">
        <p14:creationId xmlns:p14="http://schemas.microsoft.com/office/powerpoint/2010/main" val="102292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It is so important to stress that this aspect is part of what judges are looking for in ALL categories, not just the Accessible &amp; Inclusive Tourism Award.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also makes business sense, as nearly one in four </a:t>
            </a:r>
            <a:r>
              <a:rPr lang="en-GB" b="0" i="0" dirty="0">
                <a:solidFill>
                  <a:srgbClr val="333333"/>
                </a:solidFill>
                <a:effectLst/>
                <a:latin typeface="Arial" panose="020B0604020202020204" pitchFamily="34" charset="0"/>
              </a:rPr>
              <a:t>people in the UK have an impairment, which may affect where they choose to stay or visit. </a:t>
            </a:r>
          </a:p>
          <a:p>
            <a:endParaRPr lang="en-GB" b="0" i="0" dirty="0">
              <a:solidFill>
                <a:srgbClr val="333333"/>
              </a:solidFill>
              <a:effectLst/>
              <a:latin typeface="Arial" panose="020B0604020202020204" pitchFamily="34" charset="0"/>
            </a:endParaRPr>
          </a:p>
          <a:p>
            <a:r>
              <a:rPr lang="en-GB" b="0" i="0" dirty="0">
                <a:solidFill>
                  <a:srgbClr val="333333"/>
                </a:solidFill>
                <a:effectLst/>
                <a:latin typeface="Arial" panose="020B0604020202020204" pitchFamily="34" charset="0"/>
              </a:rPr>
              <a:t>Improving your accessibility benefits all customers and does not always require major or expensive changes – simply providing a free Accessibility Guide for your venue can help you be more inclusive for people with a wide range of visible and hidden impairments. </a:t>
            </a:r>
          </a:p>
          <a:p>
            <a:endParaRPr lang="en-GB" b="0" i="0" dirty="0">
              <a:solidFill>
                <a:srgbClr val="333333"/>
              </a:solidFill>
              <a:effectLst/>
              <a:latin typeface="Arial" panose="020B0604020202020204" pitchFamily="34" charset="0"/>
            </a:endParaRPr>
          </a:p>
          <a:p>
            <a:r>
              <a:rPr lang="en-GB" dirty="0"/>
              <a:t>Tourism businesses with improved accessibility appeal to a wider range of customers. It’s not just disabled customers who benefit; it’s families, older people and practically all of your customers in one way or another. People with health conditions and impairments tend to take longer holiday breaks than average and therefore tend to spend more money per trip.  They also want more information in advance, which is why your accessibility information should be easy to find on your website.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in other areas, the initiatives should be across the business and not in silo and your team need to be onboard and well informed - there is loads of free training and guidance available. VisitEngland has a dedicated</a:t>
            </a:r>
            <a:r>
              <a:rPr lang="en-GB" sz="1200" kern="1200" baseline="0" dirty="0">
                <a:solidFill>
                  <a:schemeClr val="tx1"/>
                </a:solidFill>
                <a:effectLst/>
                <a:latin typeface="+mn-lt"/>
                <a:ea typeface="+mn-ea"/>
                <a:cs typeface="+mn-cs"/>
              </a:rPr>
              <a:t> section on its Business Advice Hub </a:t>
            </a:r>
            <a:r>
              <a:rPr lang="en-GB" sz="1200" kern="1200" dirty="0">
                <a:solidFill>
                  <a:schemeClr val="tx1"/>
                </a:solidFill>
                <a:effectLst/>
                <a:latin typeface="+mn-lt"/>
                <a:ea typeface="+mn-ea"/>
                <a:cs typeface="+mn-cs"/>
              </a:rPr>
              <a:t>to help businesses be more accessible, including a comprehensive accessible and inclusive tourism toolkit for businesses, at www.visitengland.org/access.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Answers to questions are encouraged to include details of:</a:t>
            </a:r>
          </a:p>
          <a:p>
            <a:pPr lvl="0"/>
            <a:r>
              <a:rPr lang="en-GB" sz="1200" kern="1200" dirty="0">
                <a:solidFill>
                  <a:schemeClr val="tx1"/>
                </a:solidFill>
                <a:effectLst/>
                <a:latin typeface="+mn-lt"/>
                <a:ea typeface="+mn-ea"/>
                <a:cs typeface="+mn-cs"/>
              </a:rPr>
              <a:t>Facilities and welcome for people with a range of accessibility requirements</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For example, this may include information provision, adapted customer experiences, accessible facilities for people with a range of impairments and staff disability awareness training</a:t>
            </a:r>
            <a:endParaRPr lang="en-GB" sz="11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Note – depending on time you might want to run through these more detailed examples or pick out a few or include your own.</a:t>
            </a:r>
          </a:p>
          <a:p>
            <a:endParaRPr lang="en-GB" sz="1200" kern="1200" dirty="0">
              <a:solidFill>
                <a:schemeClr val="tx1"/>
              </a:solidFill>
              <a:effectLst/>
              <a:latin typeface="+mn-lt"/>
              <a:ea typeface="+mn-ea"/>
              <a:cs typeface="+mn-cs"/>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 Information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Information and interpretation available in alternative formats e.g. large print, audio, subtitles, BSL, sensory story, possibly Braille.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Clear, easy to read and inclusive signage e.g. ‘accessible toilet’ rather than ‘disabled toilet’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Printed information e.g. menus (including allergen labelling &amp; dietary options), leaflets and maps follow clear print guidelines and include key accessibility information and/or signpost to where accessibility information can be found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Accommodation: Information on the accessibility of places to eat and visit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(ii) Facilities and Services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Are there specific facilities provided for customers with accessibility requirements e.g. designated parking spaces, sufficient seating (some with arms and backrest), accessible toilets, Changing Places facilities, permanent/portable ramps, lifts, hearing loops, sensory enhancements, quiet spaces, hand rails, equipment for loan etc.?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Are accessible facilities, e.g. accessible bedrooms and toilets, of same quality as other facilities (or better)?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Attractions: are there dedicated sessions to engage disabled groups such as touch tours for visually impaired, relaxed sessions for people with autism, dementia friendly sessions?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Have the needs of the widest range of people been considered? E.g. families with young children, older people, people with temporary physical impairments (for example, those on crutches), people with specific dietary requirements?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Is there good, even lighting and colour contrast on site e.g. wall and floor colours contrast well with one another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(iii) Staff Disability and Accessibility Awareness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Are staff confident in serving customers with accessibility requirements?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Are staff aware of, and familiar with, accessible facilities, services and equipment available?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Can all customers enjoy the same level of service and experiences?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(iv)	Inclusive recruitment and employment (where relevant)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Is there an accessibility champion in the business?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Does the business employ anyone with impairments or health conditions?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General: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Are disabled people and/ or accessibility professionals engaged, visiting the business and giving insight, feedback and recommendations?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For more examples of best practice, visit the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Accessible and Inclusive Tourism Toolkit for Businesses</a:t>
            </a:r>
            <a:r>
              <a:rPr lang="en-GB" sz="1800" dirty="0">
                <a:effectLst/>
                <a:latin typeface="Arial" panose="020B0604020202020204" pitchFamily="34" charset="0"/>
                <a:ea typeface="Calibri" panose="020F0502020204030204" pitchFamily="34" charset="0"/>
                <a:cs typeface="Times New Roman" panose="02020603050405020304" pitchFamily="18" charset="0"/>
              </a:rPr>
              <a:t>, particularly the </a:t>
            </a: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Top 20 Tips checklists</a:t>
            </a:r>
            <a:r>
              <a:rPr lang="en-GB" sz="1800" dirty="0">
                <a:effectLst/>
                <a:latin typeface="Arial" panose="020B060402020202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39126F-7085-463A-90A1-101F872A91EF}" type="slidenum">
              <a:rPr lang="en-GB" smtClean="0"/>
              <a:t>25</a:t>
            </a:fld>
            <a:endParaRPr lang="en-GB" dirty="0"/>
          </a:p>
        </p:txBody>
      </p:sp>
    </p:spTree>
    <p:extLst>
      <p:ext uri="{BB962C8B-B14F-4D97-AF65-F5344CB8AC3E}">
        <p14:creationId xmlns:p14="http://schemas.microsoft.com/office/powerpoint/2010/main" val="3160333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39126F-7085-463A-90A1-101F872A91EF}" type="slidenum">
              <a:rPr lang="en-GB" smtClean="0"/>
              <a:t>26</a:t>
            </a:fld>
            <a:endParaRPr lang="en-GB" dirty="0"/>
          </a:p>
        </p:txBody>
      </p:sp>
    </p:spTree>
    <p:extLst>
      <p:ext uri="{BB962C8B-B14F-4D97-AF65-F5344CB8AC3E}">
        <p14:creationId xmlns:p14="http://schemas.microsoft.com/office/powerpoint/2010/main" val="1298557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For the 2025/26 Awards Cycle the previous Ethical Responsible and Sustainable Tourism Award has been replaced with the Regenerative Tourism Award.</a:t>
            </a:r>
          </a:p>
          <a:p>
            <a:r>
              <a:rPr lang="en-GB" i="1" dirty="0"/>
              <a:t>Ensure that you direct your applicants to the new Regenerative Tourism guide on the VisitEngland Business Advice Hub.</a:t>
            </a:r>
          </a:p>
          <a:p>
            <a:endParaRPr lang="en-GB" i="1" dirty="0"/>
          </a:p>
          <a:p>
            <a:r>
              <a:rPr lang="en-GB" i="0" dirty="0"/>
              <a:t>Adopting these principles isn’t just about being on trend or simply good PR – they are fundamental to achieving excellence.</a:t>
            </a:r>
          </a:p>
          <a:p>
            <a:endParaRPr lang="en-GB" i="0" dirty="0"/>
          </a:p>
          <a:p>
            <a:r>
              <a:rPr lang="en-GB" i="0" dirty="0"/>
              <a:t>Regenerative tourism issues make sense to any business, reducing your costs, reducing your impact and delivering results, both today and for years to come.</a:t>
            </a:r>
          </a:p>
          <a:p>
            <a:endParaRPr lang="en-GB" i="0" dirty="0"/>
          </a:p>
          <a:p>
            <a:r>
              <a:rPr lang="en-GB" i="0" dirty="0"/>
              <a:t>This commitment needs to be embedded within the operation, built into what you do and how you do it, not just a ‘bolt-on’ to tick a box.</a:t>
            </a:r>
          </a:p>
          <a:p>
            <a:endParaRPr lang="en-GB" i="0" dirty="0"/>
          </a:p>
          <a:p>
            <a:r>
              <a:rPr lang="en-GB" i="0" dirty="0"/>
              <a:t>As with marketing, tell the full story: </a:t>
            </a:r>
          </a:p>
          <a:p>
            <a:pPr marL="171450" indent="-171450">
              <a:buFont typeface="Arial" panose="020B0604020202020204" pitchFamily="34" charset="0"/>
              <a:buChar char="•"/>
            </a:pPr>
            <a:r>
              <a:rPr lang="en-GB" i="0" dirty="0"/>
              <a:t>How did you identify an opportunity/need? </a:t>
            </a:r>
          </a:p>
          <a:p>
            <a:pPr marL="171450" indent="-171450">
              <a:buFont typeface="Arial" panose="020B0604020202020204" pitchFamily="34" charset="0"/>
              <a:buChar char="•"/>
            </a:pPr>
            <a:r>
              <a:rPr lang="en-GB" i="0" dirty="0"/>
              <a:t>How did you develop a solution? </a:t>
            </a:r>
          </a:p>
          <a:p>
            <a:pPr marL="171450" indent="-171450">
              <a:buFont typeface="Arial" panose="020B0604020202020204" pitchFamily="34" charset="0"/>
              <a:buChar char="•"/>
            </a:pPr>
            <a:r>
              <a:rPr lang="en-GB" i="0" dirty="0"/>
              <a:t>How did you implement the solution and measure the effectiveness? </a:t>
            </a:r>
          </a:p>
          <a:p>
            <a:pPr marL="171450" indent="-171450">
              <a:buFont typeface="Arial" panose="020B0604020202020204" pitchFamily="34" charset="0"/>
              <a:buChar char="•"/>
            </a:pPr>
            <a:r>
              <a:rPr lang="en-GB" i="0" dirty="0"/>
              <a:t>What was the impact on the business/bottom line?</a:t>
            </a:r>
          </a:p>
          <a:p>
            <a:endParaRPr lang="en-GB" i="0" dirty="0"/>
          </a:p>
          <a:p>
            <a:r>
              <a:rPr lang="en-GB" i="0" dirty="0"/>
              <a:t>As well as the more obvious aspects of ‘reduce, reuse, recycle’ you need to be working towards –</a:t>
            </a:r>
          </a:p>
          <a:p>
            <a:pPr marL="171450" lvl="0" indent="-171450">
              <a:buFont typeface="Arial" panose="020B0604020202020204" pitchFamily="34" charset="0"/>
              <a:buChar char="•"/>
            </a:pPr>
            <a:r>
              <a:rPr lang="en-GB" i="0" dirty="0"/>
              <a:t>Local sourcing, real partnerships with local suppliers</a:t>
            </a:r>
          </a:p>
          <a:p>
            <a:pPr marL="171450" lvl="0" indent="-171450">
              <a:buFont typeface="Arial" panose="020B0604020202020204" pitchFamily="34" charset="0"/>
              <a:buChar char="•"/>
            </a:pPr>
            <a:r>
              <a:rPr lang="en-GB" i="0" dirty="0"/>
              <a:t>Reduced carbon footprint</a:t>
            </a:r>
          </a:p>
          <a:p>
            <a:pPr marL="171450" lvl="0" indent="-171450">
              <a:buFont typeface="Arial" panose="020B0604020202020204" pitchFamily="34" charset="0"/>
              <a:buChar char="•"/>
            </a:pPr>
            <a:r>
              <a:rPr lang="en-GB" i="0" dirty="0"/>
              <a:t>Helping guests to adopt new practices after they have left</a:t>
            </a:r>
          </a:p>
          <a:p>
            <a:pPr marL="171450" lvl="0" indent="-171450">
              <a:buFont typeface="Arial" panose="020B0604020202020204" pitchFamily="34" charset="0"/>
              <a:buChar char="•"/>
            </a:pPr>
            <a:r>
              <a:rPr lang="en-GB" i="0" dirty="0"/>
              <a:t>Embedding your operation into the local community, benefitting from it and giving back to it.</a:t>
            </a:r>
          </a:p>
          <a:p>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Answers to questions are encouraged to include details of:</a:t>
            </a:r>
          </a:p>
          <a:p>
            <a:pPr marL="342900" lvl="0" indent="-342900">
              <a:lnSpc>
                <a:spcPct val="107000"/>
              </a:lnSpc>
              <a:buFont typeface="Calibri" panose="020F050202020403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Climate – actions to decarbonise energy/mobility towards Net Zero</a:t>
            </a:r>
          </a:p>
          <a:p>
            <a:pPr marL="342900" lvl="0" indent="-342900">
              <a:lnSpc>
                <a:spcPct val="107000"/>
              </a:lnSpc>
              <a:buFont typeface="Calibri" panose="020F050202020403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Circular Economy – clear examples of management of suppliers, waste, recycling, sustainable products and efficient use of resources</a:t>
            </a:r>
          </a:p>
          <a:p>
            <a:pPr marL="342900" lvl="0" indent="-342900">
              <a:lnSpc>
                <a:spcPct val="107000"/>
              </a:lnSpc>
              <a:buFont typeface="Calibri" panose="020F050202020403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Biodiversity – actions to protect and restore nature</a:t>
            </a:r>
          </a:p>
          <a:p>
            <a:pPr marL="342900" lvl="0" indent="-342900">
              <a:lnSpc>
                <a:spcPct val="107000"/>
              </a:lnSpc>
              <a:spcAft>
                <a:spcPts val="800"/>
              </a:spcAft>
              <a:buFont typeface="Calibri" panose="020F050202020403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Place based – respect for local area/communities, tourism that does no harm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C39126F-7085-463A-90A1-101F872A91EF}" type="slidenum">
              <a:rPr lang="en-GB" smtClean="0"/>
              <a:t>27</a:t>
            </a:fld>
            <a:endParaRPr lang="en-GB" dirty="0"/>
          </a:p>
        </p:txBody>
      </p:sp>
    </p:spTree>
    <p:extLst>
      <p:ext uri="{BB962C8B-B14F-4D97-AF65-F5344CB8AC3E}">
        <p14:creationId xmlns:p14="http://schemas.microsoft.com/office/powerpoint/2010/main" val="1095177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137" y="4751219"/>
            <a:ext cx="5927725" cy="3887361"/>
          </a:xfrm>
        </p:spPr>
        <p:txBody>
          <a:bodyPr/>
          <a:lstStyle/>
          <a:p>
            <a:r>
              <a:rPr lang="en-GB" sz="1100" dirty="0"/>
              <a:t>The judges (certainly at a national level) will be looking for what's new, particularly if</a:t>
            </a:r>
            <a:r>
              <a:rPr lang="en-GB" sz="1100" baseline="0" dirty="0"/>
              <a:t> you</a:t>
            </a:r>
            <a:r>
              <a:rPr lang="en-GB" sz="1100" dirty="0"/>
              <a:t> have had success in the awards in the past.</a:t>
            </a:r>
          </a:p>
          <a:p>
            <a:pPr>
              <a:spcAft>
                <a:spcPts val="0"/>
              </a:spcAft>
            </a:pPr>
            <a:r>
              <a:rPr lang="en-GB" sz="1100" dirty="0">
                <a:effectLst/>
                <a:ea typeface="Calibri" panose="020F0502020204030204" pitchFamily="34" charset="0"/>
                <a:cs typeface="Times New Roman" panose="02020603050405020304" pitchFamily="18" charset="0"/>
              </a:rPr>
              <a:t>Judges will be looking for examples of improvements from across the business. </a:t>
            </a:r>
          </a:p>
          <a:p>
            <a:pPr>
              <a:spcAft>
                <a:spcPts val="0"/>
              </a:spcAft>
            </a:pPr>
            <a:r>
              <a:rPr lang="en-GB" sz="1100" dirty="0">
                <a:effectLst/>
                <a:ea typeface="Calibri" panose="020F0502020204030204" pitchFamily="34" charset="0"/>
                <a:cs typeface="Times New Roman" panose="02020603050405020304" pitchFamily="18" charset="0"/>
              </a:rPr>
              <a:t>Only include examples of improvements undertaken in the last two years.</a:t>
            </a:r>
          </a:p>
          <a:p>
            <a:r>
              <a:rPr lang="en-GB" sz="1100" dirty="0"/>
              <a:t>  </a:t>
            </a:r>
          </a:p>
          <a:p>
            <a:r>
              <a:rPr lang="en-GB" sz="1100" b="0" dirty="0"/>
              <a:t>This question is for you to tell us about up to five ways in which you have developed your business and/or improved the customer experience over the last two years.</a:t>
            </a:r>
          </a:p>
          <a:p>
            <a:endParaRPr lang="en-GB" sz="1100" b="0" i="1" dirty="0"/>
          </a:p>
          <a:p>
            <a:pPr marL="342900" lvl="0" indent="-342900">
              <a:lnSpc>
                <a:spcPct val="107000"/>
              </a:lnSpc>
              <a:buFont typeface="Aptos" panose="020B00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Promotional initiatives e.g. new website</a:t>
            </a:r>
          </a:p>
          <a:p>
            <a:pPr marL="342900" lvl="0" indent="-342900">
              <a:lnSpc>
                <a:spcPct val="107000"/>
              </a:lnSpc>
              <a:buFont typeface="Aptos" panose="020B00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Improving the skills of you and your team  </a:t>
            </a:r>
          </a:p>
          <a:p>
            <a:pPr marL="342900" lvl="0" indent="-342900">
              <a:lnSpc>
                <a:spcPct val="107000"/>
              </a:lnSpc>
              <a:buFont typeface="Aptos" panose="020B00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Expansion, upgrade of facilities, enhancements to your services</a:t>
            </a:r>
          </a:p>
          <a:p>
            <a:pPr marL="342900" lvl="0" indent="-342900">
              <a:lnSpc>
                <a:spcPct val="107000"/>
              </a:lnSpc>
              <a:buFont typeface="Aptos" panose="020B00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Not-for-profit successes e.g. community engagement, membership/ partnership increases</a:t>
            </a:r>
          </a:p>
          <a:p>
            <a:pPr marL="342900" lvl="0" indent="-342900">
              <a:lnSpc>
                <a:spcPct val="107000"/>
              </a:lnSpc>
              <a:buFont typeface="Aptos" panose="020B00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Sustainable practices that align to regenerative tourism </a:t>
            </a:r>
          </a:p>
          <a:p>
            <a:pPr marL="342900" lvl="0" indent="-342900">
              <a:lnSpc>
                <a:spcPct val="107000"/>
              </a:lnSpc>
              <a:buFont typeface="Aptos" panose="020B00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Inclusive facilities, experience and welcome</a:t>
            </a:r>
          </a:p>
          <a:p>
            <a:pPr marL="342900" lvl="0" indent="-342900">
              <a:lnSpc>
                <a:spcPct val="107000"/>
              </a:lnSpc>
              <a:buFont typeface="Aptos" panose="020B00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Innovative adaption, diversification and/ or resilience building</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For example, this may include how the venue has adapted to host hybrid events</a:t>
            </a:r>
          </a:p>
          <a:p>
            <a:pPr marL="342900" lvl="0" indent="-342900">
              <a:lnSpc>
                <a:spcPct val="107000"/>
              </a:lnSpc>
              <a:buFont typeface="Aptos" panose="020B00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Use of digital technologies, such as automated services, robotics and artificial intelligence (AI)</a:t>
            </a:r>
          </a:p>
          <a:p>
            <a:pPr marL="0" indent="0" algn="l" fontAlgn="base">
              <a:buFont typeface="Arial" panose="020B0604020202020204" pitchFamily="34" charset="0"/>
              <a:buNone/>
            </a:pPr>
            <a:endParaRPr lang="en-GB" sz="1100" b="0" i="0" dirty="0">
              <a:solidFill>
                <a:srgbClr val="333333"/>
              </a:solidFill>
              <a:effectLst/>
              <a:latin typeface="inherit"/>
            </a:endParaRPr>
          </a:p>
          <a:p>
            <a:pPr marL="0" indent="0" algn="l" fontAlgn="base">
              <a:buFont typeface="Arial" panose="020B0604020202020204" pitchFamily="34" charset="0"/>
              <a:buNone/>
            </a:pPr>
            <a:r>
              <a:rPr lang="en-GB" sz="1100" b="0" i="0" dirty="0">
                <a:solidFill>
                  <a:srgbClr val="333333"/>
                </a:solidFill>
                <a:effectLst/>
                <a:latin typeface="inherit"/>
              </a:rPr>
              <a:t>It is helpful to provide the reasons for making the improvements e.g. driven by customer feedback</a:t>
            </a:r>
            <a:r>
              <a:rPr lang="en-GB" sz="1100" b="0" i="0" baseline="0" dirty="0">
                <a:solidFill>
                  <a:srgbClr val="333333"/>
                </a:solidFill>
                <a:effectLst/>
                <a:latin typeface="inherit"/>
              </a:rPr>
              <a:t> and the a</a:t>
            </a:r>
            <a:r>
              <a:rPr lang="en-GB" sz="1100" b="0" i="0" dirty="0">
                <a:solidFill>
                  <a:srgbClr val="333333"/>
                </a:solidFill>
                <a:effectLst/>
                <a:latin typeface="inherit"/>
              </a:rPr>
              <a:t>pproximate date of improvement.</a:t>
            </a:r>
          </a:p>
          <a:p>
            <a:pPr algn="l" fontAlgn="base">
              <a:buFont typeface="Arial" panose="020B0604020202020204" pitchFamily="34" charset="0"/>
              <a:buChar char="•"/>
            </a:pPr>
            <a:endParaRPr lang="en-GB" sz="1100" b="0" i="0" dirty="0">
              <a:solidFill>
                <a:srgbClr val="333333"/>
              </a:solidFill>
              <a:effectLst/>
              <a:latin typeface="inherit"/>
            </a:endParaRPr>
          </a:p>
          <a:p>
            <a:pPr algn="l" fontAlgn="base">
              <a:buFont typeface="Arial" panose="020B0604020202020204" pitchFamily="34" charset="0"/>
              <a:buNone/>
            </a:pPr>
            <a:r>
              <a:rPr lang="en-GB" sz="1100" b="0" i="0" dirty="0">
                <a:solidFill>
                  <a:srgbClr val="333333"/>
                </a:solidFill>
                <a:effectLst/>
                <a:latin typeface="inherit"/>
              </a:rPr>
              <a:t>Again, show the full journey:</a:t>
            </a:r>
          </a:p>
          <a:p>
            <a:pPr marL="171450" lvl="0" indent="-171450" algn="l" fontAlgn="base">
              <a:buFont typeface="Arial" panose="020B0604020202020204" pitchFamily="34" charset="0"/>
              <a:buChar char="•"/>
            </a:pPr>
            <a:r>
              <a:rPr lang="en-GB" sz="1100" b="0" i="0" dirty="0">
                <a:solidFill>
                  <a:srgbClr val="333333"/>
                </a:solidFill>
                <a:effectLst/>
                <a:latin typeface="inherit"/>
              </a:rPr>
              <a:t>Why did you decide to do it?</a:t>
            </a:r>
          </a:p>
          <a:p>
            <a:pPr marL="171450" lvl="0" indent="-171450" algn="l" fontAlgn="base">
              <a:buFont typeface="Arial" panose="020B0604020202020204" pitchFamily="34" charset="0"/>
              <a:buChar char="•"/>
            </a:pPr>
            <a:r>
              <a:rPr lang="en-GB" sz="1100" b="0" i="0" dirty="0">
                <a:solidFill>
                  <a:srgbClr val="333333"/>
                </a:solidFill>
                <a:effectLst/>
                <a:latin typeface="inherit"/>
              </a:rPr>
              <a:t>How did you decide what to do?</a:t>
            </a:r>
          </a:p>
          <a:p>
            <a:pPr marL="171450" lvl="0" indent="-171450" algn="l" fontAlgn="base">
              <a:buFont typeface="Arial" panose="020B0604020202020204" pitchFamily="34" charset="0"/>
              <a:buChar char="•"/>
            </a:pPr>
            <a:r>
              <a:rPr lang="en-GB" sz="1100" b="0" i="0" dirty="0">
                <a:solidFill>
                  <a:srgbClr val="333333"/>
                </a:solidFill>
                <a:effectLst/>
                <a:latin typeface="inherit"/>
              </a:rPr>
              <a:t>How did you embed sustainability into the plans?</a:t>
            </a:r>
          </a:p>
          <a:p>
            <a:pPr marL="171450" lvl="0" indent="-171450" algn="l" fontAlgn="base">
              <a:buFont typeface="Arial" panose="020B0604020202020204" pitchFamily="34" charset="0"/>
              <a:buChar char="•"/>
            </a:pPr>
            <a:r>
              <a:rPr lang="en-GB" sz="1100" b="0" i="0" dirty="0">
                <a:solidFill>
                  <a:srgbClr val="333333"/>
                </a:solidFill>
                <a:effectLst/>
                <a:latin typeface="inherit"/>
              </a:rPr>
              <a:t>What targets did you set out to achieve?</a:t>
            </a:r>
          </a:p>
          <a:p>
            <a:pPr marL="171450" lvl="0" indent="-171450" algn="l" fontAlgn="base">
              <a:buFont typeface="Arial" panose="020B0604020202020204" pitchFamily="34" charset="0"/>
              <a:buChar char="•"/>
            </a:pPr>
            <a:r>
              <a:rPr lang="en-GB" sz="1100" b="0" i="0" dirty="0">
                <a:solidFill>
                  <a:srgbClr val="333333"/>
                </a:solidFill>
                <a:effectLst/>
                <a:latin typeface="inherit"/>
              </a:rPr>
              <a:t>How have you monitored outcomes and outputs?</a:t>
            </a:r>
          </a:p>
        </p:txBody>
      </p:sp>
      <p:sp>
        <p:nvSpPr>
          <p:cNvPr id="4" name="Slide Number Placeholder 3"/>
          <p:cNvSpPr>
            <a:spLocks noGrp="1"/>
          </p:cNvSpPr>
          <p:nvPr>
            <p:ph type="sldNum" sz="quarter" idx="5"/>
          </p:nvPr>
        </p:nvSpPr>
        <p:spPr/>
        <p:txBody>
          <a:bodyPr/>
          <a:lstStyle/>
          <a:p>
            <a:fld id="{8C39126F-7085-463A-90A1-101F872A91EF}" type="slidenum">
              <a:rPr lang="en-GB" smtClean="0"/>
              <a:t>28</a:t>
            </a:fld>
            <a:endParaRPr lang="en-GB" dirty="0"/>
          </a:p>
        </p:txBody>
      </p:sp>
    </p:spTree>
    <p:extLst>
      <p:ext uri="{BB962C8B-B14F-4D97-AF65-F5344CB8AC3E}">
        <p14:creationId xmlns:p14="http://schemas.microsoft.com/office/powerpoint/2010/main" val="2841432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333333"/>
                </a:solidFill>
                <a:effectLst/>
                <a:latin typeface="inherit"/>
              </a:rPr>
              <a:t>Tell us about three successes from the last year, providing figures where relevant. </a:t>
            </a:r>
            <a:endParaRPr lang="en-GB" b="0" i="0" dirty="0">
              <a:solidFill>
                <a:srgbClr val="333333"/>
              </a:solidFill>
              <a:effectLst/>
              <a:latin typeface="Helvetica" panose="020B0604020202020204" pitchFamily="34" charset="0"/>
            </a:endParaRPr>
          </a:p>
          <a:p>
            <a:pPr algn="l" fontAlgn="base"/>
            <a:endParaRPr lang="en-GB" b="0" i="0" dirty="0">
              <a:solidFill>
                <a:srgbClr val="333333"/>
              </a:solidFill>
              <a:effectLst/>
              <a:latin typeface="inherit"/>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Judges will be looking for detailed examples of successes from across the business. </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One or more of the following example areas may be relevant to address in your answer (it is not mandatory to cover every area):</a:t>
            </a:r>
          </a:p>
          <a:p>
            <a:pPr marL="342900" lvl="0" indent="-342900">
              <a:lnSpc>
                <a:spcPct val="107000"/>
              </a:lnSpc>
              <a:buFont typeface="Aptos" panose="020B00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Whether you able to attribute success directly to any of the improvements that you’ve made  (mentioned in Question 2)</a:t>
            </a:r>
          </a:p>
          <a:p>
            <a:pPr marL="342900" lvl="0" indent="-342900">
              <a:lnSpc>
                <a:spcPct val="107000"/>
              </a:lnSpc>
              <a:buFont typeface="Aptos" panose="020B00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Percentage increase in conversion of enquiries, sales, customer satisfaction and wastage reduction</a:t>
            </a:r>
          </a:p>
          <a:p>
            <a:pPr marL="342900" lvl="0" indent="-342900">
              <a:lnSpc>
                <a:spcPct val="107000"/>
              </a:lnSpc>
              <a:buFont typeface="Aptos" panose="020B00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Increase in repeat business</a:t>
            </a:r>
          </a:p>
          <a:p>
            <a:pPr marL="342900" lvl="0" indent="-342900">
              <a:lnSpc>
                <a:spcPct val="107000"/>
              </a:lnSpc>
              <a:buFont typeface="Aptos" panose="020B00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Business generated from marketing activity</a:t>
            </a:r>
          </a:p>
          <a:p>
            <a:pPr marL="342900" lvl="0" indent="-342900">
              <a:lnSpc>
                <a:spcPct val="107000"/>
              </a:lnSpc>
              <a:buFont typeface="Aptos" panose="020B00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Growth of social media following and engagement</a:t>
            </a:r>
          </a:p>
          <a:p>
            <a:pPr marL="342900" lvl="0" indent="-342900">
              <a:lnSpc>
                <a:spcPct val="107000"/>
              </a:lnSpc>
              <a:buFont typeface="Aptos" panose="020B00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Not-for-profit successes e.g. community engagement, membership/ partnership increases</a:t>
            </a:r>
          </a:p>
          <a:p>
            <a:pPr marL="342900" lvl="0" indent="-342900">
              <a:lnSpc>
                <a:spcPct val="107000"/>
              </a:lnSpc>
              <a:spcAft>
                <a:spcPts val="800"/>
              </a:spcAft>
              <a:buFont typeface="Aptos" panose="020B00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significance of the level of impact on your business</a:t>
            </a:r>
          </a:p>
          <a:p>
            <a:endParaRPr lang="en-GB" sz="1100" dirty="0"/>
          </a:p>
        </p:txBody>
      </p:sp>
      <p:sp>
        <p:nvSpPr>
          <p:cNvPr id="4" name="Slide Number Placeholder 3"/>
          <p:cNvSpPr>
            <a:spLocks noGrp="1"/>
          </p:cNvSpPr>
          <p:nvPr>
            <p:ph type="sldNum" sz="quarter" idx="5"/>
          </p:nvPr>
        </p:nvSpPr>
        <p:spPr/>
        <p:txBody>
          <a:bodyPr/>
          <a:lstStyle/>
          <a:p>
            <a:fld id="{8C39126F-7085-463A-90A1-101F872A91EF}" type="slidenum">
              <a:rPr lang="en-GB" smtClean="0"/>
              <a:t>29</a:t>
            </a:fld>
            <a:endParaRPr lang="en-GB" dirty="0"/>
          </a:p>
        </p:txBody>
      </p:sp>
    </p:spTree>
    <p:extLst>
      <p:ext uri="{BB962C8B-B14F-4D97-AF65-F5344CB8AC3E}">
        <p14:creationId xmlns:p14="http://schemas.microsoft.com/office/powerpoint/2010/main" val="3543624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off, why do businesses like you enter?</a:t>
            </a:r>
          </a:p>
        </p:txBody>
      </p:sp>
      <p:sp>
        <p:nvSpPr>
          <p:cNvPr id="4" name="Slide Number Placeholder 3"/>
          <p:cNvSpPr>
            <a:spLocks noGrp="1"/>
          </p:cNvSpPr>
          <p:nvPr>
            <p:ph type="sldNum" sz="quarter" idx="5"/>
          </p:nvPr>
        </p:nvSpPr>
        <p:spPr/>
        <p:txBody>
          <a:bodyPr/>
          <a:lstStyle/>
          <a:p>
            <a:fld id="{8C39126F-7085-463A-90A1-101F872A91EF}" type="slidenum">
              <a:rPr lang="en-GB" smtClean="0"/>
              <a:t>3</a:t>
            </a:fld>
            <a:endParaRPr lang="en-GB" dirty="0"/>
          </a:p>
        </p:txBody>
      </p:sp>
    </p:spTree>
    <p:extLst>
      <p:ext uri="{BB962C8B-B14F-4D97-AF65-F5344CB8AC3E}">
        <p14:creationId xmlns:p14="http://schemas.microsoft.com/office/powerpoint/2010/main" val="1666472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137" y="4751219"/>
            <a:ext cx="5927725" cy="3887361"/>
          </a:xfrm>
        </p:spPr>
        <p:txBody>
          <a:bodyPr/>
          <a:lstStyle/>
          <a:p>
            <a:r>
              <a:rPr lang="en-GB" sz="1100" dirty="0"/>
              <a:t>You may be excellent now, but judges are also looking for how the business will continue to evolve</a:t>
            </a:r>
            <a:r>
              <a:rPr lang="en-GB" sz="1100" baseline="0" dirty="0"/>
              <a:t> – a truly outstanding business never stands still.</a:t>
            </a:r>
            <a:endParaRPr lang="en-GB" sz="1100" dirty="0"/>
          </a:p>
          <a:p>
            <a:endParaRPr lang="en-GB" sz="1100" dirty="0"/>
          </a:p>
          <a:p>
            <a:pPr algn="l" fontAlgn="base"/>
            <a:r>
              <a:rPr lang="en-GB" sz="1100" b="0" i="0" dirty="0">
                <a:solidFill>
                  <a:srgbClr val="333333"/>
                </a:solidFill>
                <a:effectLst/>
                <a:latin typeface="inherit"/>
              </a:rPr>
              <a:t>Tell us about three ways you will develop and promote your business over the next year and the reasons why.   </a:t>
            </a:r>
            <a:r>
              <a:rPr lang="en-GB" dirty="0">
                <a:effectLst/>
                <a:latin typeface="Calibri" panose="020F0502020204030204" pitchFamily="34" charset="0"/>
                <a:ea typeface="Calibri" panose="020F0502020204030204" pitchFamily="34" charset="0"/>
                <a:cs typeface="Times New Roman" panose="02020603050405020304" pitchFamily="18" charset="0"/>
              </a:rPr>
              <a:t>Judges will be looking for detailed examples of future plans from across the business, with a clear rationale. </a:t>
            </a:r>
          </a:p>
          <a:p>
            <a:pPr algn="l" fontAlgn="base"/>
            <a:endParaRPr lang="en-GB" sz="1100" b="0" i="0" dirty="0">
              <a:solidFill>
                <a:srgbClr val="333333"/>
              </a:solidFill>
              <a:effectLst/>
              <a:latin typeface="inherit"/>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One or more of the following example areas may be relevant to address in your answer (it is not mandatory to cover every area):</a:t>
            </a:r>
          </a:p>
          <a:p>
            <a:pPr marL="342900" lvl="0" indent="-342900">
              <a:lnSpc>
                <a:spcPct val="107000"/>
              </a:lnSpc>
              <a:buFont typeface="Aptos" panose="020B00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Continued adaption, diversification and resilience building </a:t>
            </a:r>
          </a:p>
          <a:p>
            <a:pPr marL="742950" lvl="1" indent="-28575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For example, this may include how the venue will adapt and introduce technical enhancements</a:t>
            </a:r>
          </a:p>
          <a:p>
            <a:pPr marL="342900" lvl="0" indent="-342900">
              <a:lnSpc>
                <a:spcPct val="107000"/>
              </a:lnSpc>
              <a:buFont typeface="Aptos" panose="020B00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Sustainable practices that align to regenerative tourism, this may include:</a:t>
            </a:r>
          </a:p>
          <a:p>
            <a:pPr marL="800100" lvl="1" indent="-34290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Climate – actions to decarbonise energy/mobility towards Net Zero</a:t>
            </a:r>
          </a:p>
          <a:p>
            <a:pPr marL="800100" lvl="1" indent="-34290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Circular Economy – clear examples of management of suppliers, waste, recycling, sustainable products and efficient use of resources</a:t>
            </a:r>
          </a:p>
          <a:p>
            <a:pPr marL="800100" lvl="1" indent="-34290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Biodiversity – actions to protect and restore nature</a:t>
            </a:r>
          </a:p>
          <a:p>
            <a:pPr marL="800100" lvl="1" indent="-34290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Place based – respect for local area/communities, use of local suppliers, tourism that does no harm</a:t>
            </a:r>
          </a:p>
          <a:p>
            <a:pPr marL="342900" lvl="0" indent="-342900">
              <a:lnSpc>
                <a:spcPct val="107000"/>
              </a:lnSpc>
              <a:buFont typeface="Aptos" panose="020B00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Inclusive facilities, experience and welcome, this may include:</a:t>
            </a:r>
          </a:p>
          <a:p>
            <a:pPr marL="800100" lvl="1" indent="-34290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how you attract a diverse audience </a:t>
            </a:r>
          </a:p>
          <a:p>
            <a:pPr marL="800100" lvl="1" indent="-34290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how you provide for visitors with access needs and </a:t>
            </a:r>
          </a:p>
          <a:p>
            <a:pPr marL="800100" lvl="1" indent="-342900">
              <a:lnSpc>
                <a:spcPct val="107000"/>
              </a:lnSpc>
              <a:buFont typeface="Courier New" panose="02070309020205020404" pitchFamily="49" charset="0"/>
              <a:buChar char="o"/>
            </a:pPr>
            <a:r>
              <a:rPr lang="en-GB" sz="1100" dirty="0">
                <a:effectLst/>
                <a:latin typeface="Calibri" panose="020F0502020204030204" pitchFamily="34" charset="0"/>
                <a:ea typeface="Calibri" panose="020F0502020204030204" pitchFamily="34" charset="0"/>
                <a:cs typeface="Times New Roman" panose="02020603050405020304" pitchFamily="18" charset="0"/>
              </a:rPr>
              <a:t>what you have in place to ensure all visitors are welcomed; supported and encouraged to take part or enjoy their stay with you</a:t>
            </a:r>
          </a:p>
          <a:p>
            <a:pPr marL="342900" lvl="0" indent="-342900">
              <a:lnSpc>
                <a:spcPct val="107000"/>
              </a:lnSpc>
              <a:buFont typeface="Aptos" panose="020B00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Expansion, upgrade of facilities, enhancements to your services</a:t>
            </a:r>
          </a:p>
          <a:p>
            <a:pPr marL="342900" lvl="0" indent="-342900">
              <a:lnSpc>
                <a:spcPct val="107000"/>
              </a:lnSpc>
              <a:buFont typeface="Aptos" panose="020B00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Improving the skills of you and your team  </a:t>
            </a:r>
          </a:p>
          <a:p>
            <a:pPr marL="342900" lvl="0" indent="-342900">
              <a:lnSpc>
                <a:spcPct val="107000"/>
              </a:lnSpc>
              <a:buFont typeface="Aptos" panose="020B00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Marketing and PR, including partnerships with other businesses</a:t>
            </a:r>
          </a:p>
          <a:p>
            <a:pPr marL="342900" lvl="0" indent="-342900">
              <a:lnSpc>
                <a:spcPct val="107000"/>
              </a:lnSpc>
              <a:buFont typeface="Aptos" panose="020B00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Operational efficiency</a:t>
            </a:r>
          </a:p>
          <a:p>
            <a:pPr marL="342900" lvl="0" indent="-342900">
              <a:lnSpc>
                <a:spcPct val="107000"/>
              </a:lnSpc>
              <a:buFont typeface="Aptos" panose="020B00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Not-for-profit improvements e.g. community engagement, membership/ partnership development</a:t>
            </a:r>
          </a:p>
          <a:p>
            <a:pPr marL="342900" lvl="0" indent="-342900">
              <a:lnSpc>
                <a:spcPct val="107000"/>
              </a:lnSpc>
              <a:spcAft>
                <a:spcPts val="800"/>
              </a:spcAft>
              <a:buFont typeface="Aptos" panose="020B0004020202020204" pitchFamily="34" charset="0"/>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Use of digital technologies, such as automated services, robotics and artificial intelligence (AI)</a:t>
            </a:r>
          </a:p>
          <a:p>
            <a:endParaRPr lang="en-GB" b="0" i="0" dirty="0">
              <a:solidFill>
                <a:srgbClr val="333333"/>
              </a:solidFill>
              <a:effectLst/>
              <a:latin typeface="inherit"/>
            </a:endParaRPr>
          </a:p>
        </p:txBody>
      </p:sp>
      <p:sp>
        <p:nvSpPr>
          <p:cNvPr id="4" name="Slide Number Placeholder 3"/>
          <p:cNvSpPr>
            <a:spLocks noGrp="1"/>
          </p:cNvSpPr>
          <p:nvPr>
            <p:ph type="sldNum" sz="quarter" idx="5"/>
          </p:nvPr>
        </p:nvSpPr>
        <p:spPr/>
        <p:txBody>
          <a:bodyPr/>
          <a:lstStyle/>
          <a:p>
            <a:fld id="{8C39126F-7085-463A-90A1-101F872A91EF}" type="slidenum">
              <a:rPr lang="en-GB" smtClean="0"/>
              <a:t>30</a:t>
            </a:fld>
            <a:endParaRPr lang="en-GB" dirty="0"/>
          </a:p>
        </p:txBody>
      </p:sp>
    </p:spTree>
    <p:extLst>
      <p:ext uri="{BB962C8B-B14F-4D97-AF65-F5344CB8AC3E}">
        <p14:creationId xmlns:p14="http://schemas.microsoft.com/office/powerpoint/2010/main" val="2624646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of the radio panel show  ‘just a minute’ – avoid:</a:t>
            </a:r>
          </a:p>
          <a:p>
            <a:pPr marL="171450" indent="-171450">
              <a:buFont typeface="Arial" panose="020B0604020202020204" pitchFamily="34" charset="0"/>
              <a:buChar char="•"/>
            </a:pPr>
            <a:r>
              <a:rPr lang="en-GB" dirty="0"/>
              <a:t>Hesitation (be specific and confident) </a:t>
            </a:r>
          </a:p>
          <a:p>
            <a:pPr marL="171450" indent="-171450">
              <a:buFont typeface="Arial" panose="020B0604020202020204" pitchFamily="34" charset="0"/>
              <a:buChar char="•"/>
            </a:pPr>
            <a:r>
              <a:rPr lang="en-GB" dirty="0"/>
              <a:t>Repetition (don’t duplicate) </a:t>
            </a:r>
          </a:p>
          <a:p>
            <a:pPr marL="171450" indent="-171450">
              <a:buFont typeface="Arial" panose="020B0604020202020204" pitchFamily="34" charset="0"/>
              <a:buChar char="•"/>
            </a:pPr>
            <a:r>
              <a:rPr lang="en-GB" dirty="0"/>
              <a:t>Deviation (answer the question).</a:t>
            </a:r>
          </a:p>
          <a:p>
            <a:endParaRPr lang="en-GB" dirty="0"/>
          </a:p>
          <a:p>
            <a:r>
              <a:rPr lang="en-GB" dirty="0"/>
              <a:t>The questions are specific. Once you have drafted your answer, read the question again and challenge yourself to tighten your response.</a:t>
            </a:r>
          </a:p>
          <a:p>
            <a:endParaRPr lang="en-GB" dirty="0"/>
          </a:p>
          <a:p>
            <a:r>
              <a:rPr lang="en-GB" dirty="0"/>
              <a:t>If you can convey what you need to say in less words than allowed, do not feel the need to pad out your answer, but do make the best use of the word count that’s available to you to show how great you are.</a:t>
            </a:r>
          </a:p>
          <a:p>
            <a:endParaRPr lang="en-GB" dirty="0"/>
          </a:p>
          <a:p>
            <a:r>
              <a:rPr lang="en-GB" dirty="0"/>
              <a:t>A common mistake is to provide the answer you want to give, rather than answer the question that has been asked.</a:t>
            </a:r>
          </a:p>
          <a:p>
            <a:endParaRPr lang="en-GB" dirty="0"/>
          </a:p>
          <a:p>
            <a:r>
              <a:rPr lang="en-GB" dirty="0"/>
              <a:t>Be specific, use data and evidenced facts to support your answer.</a:t>
            </a:r>
          </a:p>
          <a:p>
            <a:endParaRPr lang="en-GB" dirty="0"/>
          </a:p>
          <a:p>
            <a:r>
              <a:rPr lang="en-GB" dirty="0"/>
              <a:t>You can enter multiple categories if they are relevant to your business but do ensure your answers are specific to each category you’re entering, don’t simply copy/paste each time.</a:t>
            </a:r>
          </a:p>
          <a:p>
            <a:endParaRPr lang="en-GB" dirty="0"/>
          </a:p>
        </p:txBody>
      </p:sp>
      <p:sp>
        <p:nvSpPr>
          <p:cNvPr id="4" name="Slide Number Placeholder 3"/>
          <p:cNvSpPr>
            <a:spLocks noGrp="1"/>
          </p:cNvSpPr>
          <p:nvPr>
            <p:ph type="sldNum" sz="quarter" idx="5"/>
          </p:nvPr>
        </p:nvSpPr>
        <p:spPr/>
        <p:txBody>
          <a:bodyPr/>
          <a:lstStyle/>
          <a:p>
            <a:fld id="{8C39126F-7085-463A-90A1-101F872A91EF}" type="slidenum">
              <a:rPr lang="en-GB" smtClean="0"/>
              <a:t>31</a:t>
            </a:fld>
            <a:endParaRPr lang="en-GB" dirty="0"/>
          </a:p>
        </p:txBody>
      </p:sp>
    </p:spTree>
    <p:extLst>
      <p:ext uri="{BB962C8B-B14F-4D97-AF65-F5344CB8AC3E}">
        <p14:creationId xmlns:p14="http://schemas.microsoft.com/office/powerpoint/2010/main" val="1552147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solidFill>
                  <a:srgbClr val="FF0000"/>
                </a:solidFill>
              </a:rPr>
              <a:t>Make your responses category specific – don’t just copy and paste your answers from another category.</a:t>
            </a:r>
          </a:p>
          <a:p>
            <a:endParaRPr lang="en-GB" i="1" dirty="0"/>
          </a:p>
          <a:p>
            <a:r>
              <a:rPr lang="en-GB" i="1" dirty="0">
                <a:solidFill>
                  <a:schemeClr val="accent1"/>
                </a:solidFill>
              </a:rPr>
              <a:t>Key areas to emphasise in this discussion:</a:t>
            </a:r>
          </a:p>
          <a:p>
            <a:pPr marL="171450" indent="-171450">
              <a:buFont typeface="Arial" panose="020B0604020202020204" pitchFamily="34" charset="0"/>
              <a:buChar char="•"/>
            </a:pPr>
            <a:r>
              <a:rPr lang="en-GB" i="1" dirty="0">
                <a:solidFill>
                  <a:schemeClr val="accent1"/>
                </a:solidFill>
              </a:rPr>
              <a:t>Show your passion for your business</a:t>
            </a:r>
          </a:p>
          <a:p>
            <a:pPr marL="171450" indent="-171450">
              <a:buFont typeface="Arial" panose="020B0604020202020204" pitchFamily="34" charset="0"/>
              <a:buChar char="•"/>
            </a:pPr>
            <a:r>
              <a:rPr lang="en-GB" i="1" dirty="0">
                <a:solidFill>
                  <a:schemeClr val="accent1"/>
                </a:solidFill>
              </a:rPr>
              <a:t>Allow time to prepare and submit early if possible, don’t leave it to the last minute – something unforeseen will always happen!</a:t>
            </a:r>
          </a:p>
          <a:p>
            <a:pPr marL="171450" indent="-171450">
              <a:buFont typeface="Arial" panose="020B0604020202020204" pitchFamily="34" charset="0"/>
              <a:buChar char="•"/>
            </a:pPr>
            <a:r>
              <a:rPr lang="en-GB" i="1" dirty="0">
                <a:solidFill>
                  <a:schemeClr val="accent1"/>
                </a:solidFill>
              </a:rPr>
              <a:t>Remember the judges don’t know your business and can only judge based on the evidence and detail included within your entry.</a:t>
            </a:r>
          </a:p>
          <a:p>
            <a:pPr marL="171450" indent="-171450">
              <a:buFont typeface="Arial" panose="020B0604020202020204" pitchFamily="34" charset="0"/>
              <a:buChar char="•"/>
            </a:pPr>
            <a:r>
              <a:rPr lang="en-GB" i="1" dirty="0">
                <a:solidFill>
                  <a:schemeClr val="accent1"/>
                </a:solidFill>
              </a:rPr>
              <a:t>Consider asking a colleague, employee or friend to review your entry before submitting it; they may well think of qualities &amp; improvements you’ve forgotten</a:t>
            </a:r>
          </a:p>
          <a:p>
            <a:pPr marL="171450" indent="-171450">
              <a:buFont typeface="Arial" panose="020B0604020202020204" pitchFamily="34" charset="0"/>
              <a:buChar char="•"/>
            </a:pPr>
            <a:r>
              <a:rPr lang="en-GB" i="1" dirty="0">
                <a:solidFill>
                  <a:schemeClr val="accent1"/>
                </a:solidFill>
              </a:rPr>
              <a:t>Make sure your photos are inspiring and your business’ best advert</a:t>
            </a:r>
          </a:p>
          <a:p>
            <a:endParaRPr lang="en-GB" i="1" dirty="0"/>
          </a:p>
          <a:p>
            <a:endParaRPr lang="en-GB" i="1" dirty="0"/>
          </a:p>
          <a:p>
            <a:endParaRPr lang="en-GB" i="1" dirty="0"/>
          </a:p>
        </p:txBody>
      </p:sp>
      <p:sp>
        <p:nvSpPr>
          <p:cNvPr id="4" name="Slide Number Placeholder 3"/>
          <p:cNvSpPr>
            <a:spLocks noGrp="1"/>
          </p:cNvSpPr>
          <p:nvPr>
            <p:ph type="sldNum" sz="quarter" idx="5"/>
          </p:nvPr>
        </p:nvSpPr>
        <p:spPr/>
        <p:txBody>
          <a:bodyPr/>
          <a:lstStyle/>
          <a:p>
            <a:fld id="{8C39126F-7085-463A-90A1-101F872A91EF}" type="slidenum">
              <a:rPr lang="en-GB" smtClean="0"/>
              <a:t>32</a:t>
            </a:fld>
            <a:endParaRPr lang="en-GB" dirty="0"/>
          </a:p>
        </p:txBody>
      </p:sp>
    </p:spTree>
    <p:extLst>
      <p:ext uri="{BB962C8B-B14F-4D97-AF65-F5344CB8AC3E}">
        <p14:creationId xmlns:p14="http://schemas.microsoft.com/office/powerpoint/2010/main" val="12592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39126F-7085-463A-90A1-101F872A91EF}" type="slidenum">
              <a:rPr lang="en-GB" smtClean="0"/>
              <a:t>33</a:t>
            </a:fld>
            <a:endParaRPr lang="en-GB" dirty="0"/>
          </a:p>
        </p:txBody>
      </p:sp>
    </p:spTree>
    <p:extLst>
      <p:ext uri="{BB962C8B-B14F-4D97-AF65-F5344CB8AC3E}">
        <p14:creationId xmlns:p14="http://schemas.microsoft.com/office/powerpoint/2010/main" val="161749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1" u="none" strike="noStrike" dirty="0">
              <a:solidFill>
                <a:srgbClr val="FF0000"/>
              </a:solidFill>
              <a:effectLst/>
              <a:latin typeface="+mn-lt"/>
            </a:endParaRPr>
          </a:p>
        </p:txBody>
      </p:sp>
      <p:sp>
        <p:nvSpPr>
          <p:cNvPr id="4" name="Slide Number Placeholder 3"/>
          <p:cNvSpPr>
            <a:spLocks noGrp="1"/>
          </p:cNvSpPr>
          <p:nvPr>
            <p:ph type="sldNum" sz="quarter" idx="10"/>
          </p:nvPr>
        </p:nvSpPr>
        <p:spPr/>
        <p:txBody>
          <a:bodyPr/>
          <a:lstStyle/>
          <a:p>
            <a:fld id="{8C39126F-7085-463A-90A1-101F872A91EF}" type="slidenum">
              <a:rPr lang="en-GB" smtClean="0"/>
              <a:t>34</a:t>
            </a:fld>
            <a:endParaRPr lang="en-GB" dirty="0"/>
          </a:p>
        </p:txBody>
      </p:sp>
    </p:spTree>
    <p:extLst>
      <p:ext uri="{BB962C8B-B14F-4D97-AF65-F5344CB8AC3E}">
        <p14:creationId xmlns:p14="http://schemas.microsoft.com/office/powerpoint/2010/main" val="2663810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are all the links that we have talked about today, but as I said at the start, we will be emailing them to you so you can view them at your leisure.  They all contain loads of useful information that will help you be the best at what you do.  If you haven’t yet signed up to the VisitEngland industry e-newsletter, I recommend that you do, as it contains loads of useful information such</a:t>
            </a:r>
            <a:r>
              <a:rPr lang="en-GB" baseline="0" dirty="0"/>
              <a:t> as the</a:t>
            </a:r>
            <a:r>
              <a:rPr lang="en-GB" dirty="0"/>
              <a:t> latest international market intelligence, partnership marketing opportunities, tourism events and news.</a:t>
            </a:r>
          </a:p>
        </p:txBody>
      </p:sp>
      <p:sp>
        <p:nvSpPr>
          <p:cNvPr id="4" name="Slide Number Placeholder 3"/>
          <p:cNvSpPr>
            <a:spLocks noGrp="1"/>
          </p:cNvSpPr>
          <p:nvPr>
            <p:ph type="sldNum" sz="quarter" idx="5"/>
          </p:nvPr>
        </p:nvSpPr>
        <p:spPr/>
        <p:txBody>
          <a:bodyPr/>
          <a:lstStyle/>
          <a:p>
            <a:fld id="{8C39126F-7085-463A-90A1-101F872A91EF}" type="slidenum">
              <a:rPr lang="en-GB" smtClean="0"/>
              <a:t>35</a:t>
            </a:fld>
            <a:endParaRPr lang="en-GB" dirty="0"/>
          </a:p>
        </p:txBody>
      </p:sp>
    </p:spTree>
    <p:extLst>
      <p:ext uri="{BB962C8B-B14F-4D97-AF65-F5344CB8AC3E}">
        <p14:creationId xmlns:p14="http://schemas.microsoft.com/office/powerpoint/2010/main" val="2420831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39126F-7085-463A-90A1-101F872A91EF}" type="slidenum">
              <a:rPr lang="en-GB" smtClean="0"/>
              <a:t>36</a:t>
            </a:fld>
            <a:endParaRPr lang="en-GB" dirty="0"/>
          </a:p>
        </p:txBody>
      </p:sp>
    </p:spTree>
    <p:extLst>
      <p:ext uri="{BB962C8B-B14F-4D97-AF65-F5344CB8AC3E}">
        <p14:creationId xmlns:p14="http://schemas.microsoft.com/office/powerpoint/2010/main" val="16092540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be a much better business and far more attractive to visitors, guests and future employees having undertaken the process of entering the awards, regardless of whether you win a category this year. Embrace the process as a business growth/development opportunity and use it to move closer to achieving excellence.</a:t>
            </a:r>
          </a:p>
          <a:p>
            <a:endParaRPr lang="en-GB" dirty="0"/>
          </a:p>
          <a:p>
            <a:r>
              <a:rPr lang="en-GB" dirty="0"/>
              <a:t>The benefits will be many </a:t>
            </a:r>
          </a:p>
        </p:txBody>
      </p:sp>
      <p:sp>
        <p:nvSpPr>
          <p:cNvPr id="4" name="Slide Number Placeholder 3"/>
          <p:cNvSpPr>
            <a:spLocks noGrp="1"/>
          </p:cNvSpPr>
          <p:nvPr>
            <p:ph type="sldNum" sz="quarter" idx="5"/>
          </p:nvPr>
        </p:nvSpPr>
        <p:spPr/>
        <p:txBody>
          <a:bodyPr/>
          <a:lstStyle/>
          <a:p>
            <a:fld id="{8C39126F-7085-463A-90A1-101F872A91EF}" type="slidenum">
              <a:rPr lang="en-GB" smtClean="0"/>
              <a:t>37</a:t>
            </a:fld>
            <a:endParaRPr lang="en-GB" dirty="0"/>
          </a:p>
        </p:txBody>
      </p:sp>
    </p:spTree>
    <p:extLst>
      <p:ext uri="{BB962C8B-B14F-4D97-AF65-F5344CB8AC3E}">
        <p14:creationId xmlns:p14="http://schemas.microsoft.com/office/powerpoint/2010/main" val="39094737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01D07-E1A9-B520-FCC3-CF6377FCD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716D7D-41FE-DC2E-C35E-F58D1C9B1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B049B2-D703-8FA0-705C-473F854E18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1"/>
                </a:solidFill>
              </a:rPr>
              <a:t>To end, here’s a summary of the best advice that will help you to submit a successful entry</a:t>
            </a:r>
          </a:p>
        </p:txBody>
      </p:sp>
      <p:sp>
        <p:nvSpPr>
          <p:cNvPr id="4" name="Slide Number Placeholder 3">
            <a:extLst>
              <a:ext uri="{FF2B5EF4-FFF2-40B4-BE49-F238E27FC236}">
                <a16:creationId xmlns:a16="http://schemas.microsoft.com/office/drawing/2014/main" id="{F4903C05-5EE3-2D89-46D5-3C7E80E42D79}"/>
              </a:ext>
            </a:extLst>
          </p:cNvPr>
          <p:cNvSpPr>
            <a:spLocks noGrp="1"/>
          </p:cNvSpPr>
          <p:nvPr>
            <p:ph type="sldNum" sz="quarter" idx="5"/>
          </p:nvPr>
        </p:nvSpPr>
        <p:spPr/>
        <p:txBody>
          <a:bodyPr/>
          <a:lstStyle/>
          <a:p>
            <a:fld id="{8C39126F-7085-463A-90A1-101F872A91EF}" type="slidenum">
              <a:rPr lang="en-GB" smtClean="0"/>
              <a:t>38</a:t>
            </a:fld>
            <a:endParaRPr lang="en-GB" dirty="0"/>
          </a:p>
        </p:txBody>
      </p:sp>
    </p:spTree>
    <p:extLst>
      <p:ext uri="{BB962C8B-B14F-4D97-AF65-F5344CB8AC3E}">
        <p14:creationId xmlns:p14="http://schemas.microsoft.com/office/powerpoint/2010/main" val="3917462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646A1-7CB1-3BCF-FD21-A7CF66AA31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41958-1436-A277-A5E9-DF3BFDC9F1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9348DC-2468-8A44-FFE8-A4878DAE44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A09B5F21-023F-8CAA-741B-D54C0A05A80C}"/>
              </a:ext>
            </a:extLst>
          </p:cNvPr>
          <p:cNvSpPr>
            <a:spLocks noGrp="1"/>
          </p:cNvSpPr>
          <p:nvPr>
            <p:ph type="sldNum" sz="quarter" idx="5"/>
          </p:nvPr>
        </p:nvSpPr>
        <p:spPr/>
        <p:txBody>
          <a:bodyPr/>
          <a:lstStyle/>
          <a:p>
            <a:fld id="{8C39126F-7085-463A-90A1-101F872A91EF}" type="slidenum">
              <a:rPr lang="en-GB" smtClean="0"/>
              <a:t>39</a:t>
            </a:fld>
            <a:endParaRPr lang="en-GB" dirty="0"/>
          </a:p>
        </p:txBody>
      </p:sp>
    </p:spTree>
    <p:extLst>
      <p:ext uri="{BB962C8B-B14F-4D97-AF65-F5344CB8AC3E}">
        <p14:creationId xmlns:p14="http://schemas.microsoft.com/office/powerpoint/2010/main" val="1195654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1200" kern="1200" dirty="0">
                <a:solidFill>
                  <a:schemeClr val="tx1"/>
                </a:solidFill>
                <a:latin typeface="+mn-lt"/>
                <a:ea typeface="+mn-ea"/>
                <a:cs typeface="+mn-cs"/>
              </a:rPr>
              <a:t>The awards are part of a journey which is about being the best you can be.</a:t>
            </a:r>
          </a:p>
          <a:p>
            <a:pPr marL="0" algn="l" defTabSz="914400" rtl="0" eaLnBrk="1" latinLnBrk="0" hangingPunct="1"/>
            <a:endParaRPr lang="en-GB" sz="1200" kern="1200" dirty="0">
              <a:solidFill>
                <a:schemeClr val="tx1"/>
              </a:solidFill>
              <a:latin typeface="+mn-lt"/>
              <a:ea typeface="+mn-ea"/>
              <a:cs typeface="+mn-cs"/>
            </a:endParaRPr>
          </a:p>
          <a:p>
            <a:pPr marL="0" algn="l" defTabSz="914400" rtl="0" eaLnBrk="1" latinLnBrk="0" hangingPunct="1"/>
            <a:r>
              <a:rPr lang="en-GB" sz="1200" kern="1200" dirty="0">
                <a:solidFill>
                  <a:schemeClr val="tx1"/>
                </a:solidFill>
                <a:latin typeface="+mn-lt"/>
                <a:ea typeface="+mn-ea"/>
                <a:cs typeface="+mn-cs"/>
              </a:rPr>
              <a:t>Simply by entering, you will enjoy a great number of benefits.</a:t>
            </a:r>
          </a:p>
          <a:p>
            <a:pPr marL="0" algn="l" defTabSz="914400" rtl="0" eaLnBrk="1" latinLnBrk="0" hangingPunct="1"/>
            <a:endParaRPr lang="en-GB" sz="1200" kern="1200" dirty="0">
              <a:solidFill>
                <a:schemeClr val="tx1"/>
              </a:solidFill>
              <a:latin typeface="+mn-lt"/>
              <a:ea typeface="+mn-ea"/>
              <a:cs typeface="+mn-cs"/>
            </a:endParaRPr>
          </a:p>
          <a:p>
            <a:pPr marL="0" algn="l" defTabSz="914400" rtl="0" eaLnBrk="1" latinLnBrk="0" hangingPunct="1"/>
            <a:r>
              <a:rPr lang="en-GB" sz="1200" kern="1200" dirty="0">
                <a:solidFill>
                  <a:schemeClr val="tx1"/>
                </a:solidFill>
                <a:latin typeface="+mn-lt"/>
                <a:ea typeface="+mn-ea"/>
                <a:cs typeface="+mn-cs"/>
              </a:rPr>
              <a:t>Everyone likes to win – but whether or not you achieve an award on the ‘night’, your business will be better as a result of taking part.</a:t>
            </a:r>
          </a:p>
          <a:p>
            <a:pPr marL="0" algn="l" defTabSz="914400" rtl="0" eaLnBrk="1" latinLnBrk="0" hangingPunct="1"/>
            <a:endParaRPr lang="en-GB" sz="1200" kern="1200" dirty="0">
              <a:solidFill>
                <a:schemeClr val="tx1"/>
              </a:solidFill>
              <a:latin typeface="+mn-lt"/>
              <a:ea typeface="+mn-ea"/>
              <a:cs typeface="+mn-cs"/>
            </a:endParaRPr>
          </a:p>
          <a:p>
            <a:pPr marL="0" algn="l" defTabSz="914400" rtl="0" eaLnBrk="1" latinLnBrk="0" hangingPunct="1"/>
            <a:r>
              <a:rPr lang="en-GB" sz="1200" kern="1200" dirty="0">
                <a:solidFill>
                  <a:schemeClr val="tx1"/>
                </a:solidFill>
                <a:latin typeface="+mn-lt"/>
                <a:ea typeface="+mn-ea"/>
                <a:cs typeface="+mn-cs"/>
              </a:rPr>
              <a:t>By applying, you will be turning a spotlight on your operation and shown how to look at it from the customer perspective.</a:t>
            </a:r>
          </a:p>
          <a:p>
            <a:pPr marL="0" algn="l" defTabSz="914400" rtl="0" eaLnBrk="1" latinLnBrk="0" hangingPunct="1"/>
            <a:endParaRPr lang="en-GB" sz="1200" kern="1200" dirty="0">
              <a:solidFill>
                <a:schemeClr val="tx1"/>
              </a:solidFill>
              <a:latin typeface="+mn-lt"/>
              <a:ea typeface="+mn-ea"/>
              <a:cs typeface="+mn-cs"/>
            </a:endParaRPr>
          </a:p>
          <a:p>
            <a:pPr marL="0" algn="l" defTabSz="914400" rtl="0" eaLnBrk="1" latinLnBrk="0" hangingPunct="1"/>
            <a:r>
              <a:rPr lang="en-GB" sz="1200" kern="1200" dirty="0">
                <a:solidFill>
                  <a:schemeClr val="tx1"/>
                </a:solidFill>
                <a:latin typeface="+mn-lt"/>
                <a:ea typeface="+mn-ea"/>
                <a:cs typeface="+mn-cs"/>
              </a:rPr>
              <a:t>By comparing yourself with your competitor set (those businesses operating in the same field), you will challenge yourself to be better.</a:t>
            </a:r>
          </a:p>
          <a:p>
            <a:pPr marL="0" algn="l" defTabSz="914400" rtl="0" eaLnBrk="1" latinLnBrk="0" hangingPunct="1"/>
            <a:endParaRPr lang="en-GB" sz="1200" kern="1200" dirty="0">
              <a:solidFill>
                <a:schemeClr val="tx1"/>
              </a:solidFill>
              <a:latin typeface="+mn-lt"/>
              <a:ea typeface="+mn-ea"/>
              <a:cs typeface="+mn-cs"/>
            </a:endParaRPr>
          </a:p>
          <a:p>
            <a:pPr marL="0" algn="l" defTabSz="914400" rtl="0" eaLnBrk="1" latinLnBrk="0" hangingPunct="1"/>
            <a:r>
              <a:rPr lang="en-GB" sz="1200" kern="1200" dirty="0">
                <a:solidFill>
                  <a:schemeClr val="tx1"/>
                </a:solidFill>
                <a:latin typeface="+mn-lt"/>
                <a:ea typeface="+mn-ea"/>
                <a:cs typeface="+mn-cs"/>
              </a:rPr>
              <a:t>At the end of the process, you will be well on your way to achieving excellence and this will have a positive impact on your bottom line.</a:t>
            </a:r>
          </a:p>
          <a:p>
            <a:pPr marL="0" algn="l" defTabSz="914400" rtl="0" eaLnBrk="1" latinLnBrk="0" hangingPunct="1"/>
            <a:endParaRPr lang="en-GB" sz="1200" kern="1200" dirty="0">
              <a:solidFill>
                <a:schemeClr val="tx1"/>
              </a:solidFill>
              <a:latin typeface="+mn-lt"/>
              <a:ea typeface="+mn-ea"/>
              <a:cs typeface="+mn-cs"/>
            </a:endParaRPr>
          </a:p>
          <a:p>
            <a:pPr marL="0" algn="l" defTabSz="914400" rtl="0" eaLnBrk="1" latinLnBrk="0" hangingPunct="1"/>
            <a:r>
              <a:rPr lang="en-GB" sz="1200" kern="1200" dirty="0">
                <a:solidFill>
                  <a:schemeClr val="tx1"/>
                </a:solidFill>
                <a:latin typeface="+mn-lt"/>
                <a:ea typeface="+mn-ea"/>
                <a:cs typeface="+mn-cs"/>
              </a:rPr>
              <a:t>Customers will happily pay a premium for a better experience, staff will be more motivated, settled and committed, your team will have a shared sense of pride and purpose and you will all be working towards a common set of goals.</a:t>
            </a:r>
          </a:p>
        </p:txBody>
      </p:sp>
      <p:sp>
        <p:nvSpPr>
          <p:cNvPr id="4" name="Slide Number Placeholder 3"/>
          <p:cNvSpPr>
            <a:spLocks noGrp="1"/>
          </p:cNvSpPr>
          <p:nvPr>
            <p:ph type="sldNum" sz="quarter" idx="5"/>
          </p:nvPr>
        </p:nvSpPr>
        <p:spPr/>
        <p:txBody>
          <a:bodyPr/>
          <a:lstStyle/>
          <a:p>
            <a:fld id="{8C39126F-7085-463A-90A1-101F872A91EF}" type="slidenum">
              <a:rPr lang="en-GB" smtClean="0"/>
              <a:t>4</a:t>
            </a:fld>
            <a:endParaRPr lang="en-GB" dirty="0"/>
          </a:p>
        </p:txBody>
      </p:sp>
    </p:spTree>
    <p:extLst>
      <p:ext uri="{BB962C8B-B14F-4D97-AF65-F5344CB8AC3E}">
        <p14:creationId xmlns:p14="http://schemas.microsoft.com/office/powerpoint/2010/main" val="27642407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solidFill>
                <a:srgbClr val="FF0000"/>
              </a:solidFill>
            </a:endParaRPr>
          </a:p>
        </p:txBody>
      </p:sp>
      <p:sp>
        <p:nvSpPr>
          <p:cNvPr id="4" name="Slide Number Placeholder 3"/>
          <p:cNvSpPr>
            <a:spLocks noGrp="1"/>
          </p:cNvSpPr>
          <p:nvPr>
            <p:ph type="sldNum" sz="quarter" idx="5"/>
          </p:nvPr>
        </p:nvSpPr>
        <p:spPr/>
        <p:txBody>
          <a:bodyPr/>
          <a:lstStyle/>
          <a:p>
            <a:fld id="{8C39126F-7085-463A-90A1-101F872A91EF}" type="slidenum">
              <a:rPr lang="en-GB" smtClean="0"/>
              <a:t>40</a:t>
            </a:fld>
            <a:endParaRPr lang="en-GB" dirty="0"/>
          </a:p>
        </p:txBody>
      </p:sp>
    </p:spTree>
    <p:extLst>
      <p:ext uri="{BB962C8B-B14F-4D97-AF65-F5344CB8AC3E}">
        <p14:creationId xmlns:p14="http://schemas.microsoft.com/office/powerpoint/2010/main" val="1965755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FF0000"/>
                </a:solidFill>
              </a:rPr>
              <a:t>Some of our Gold winners from 2024/25</a:t>
            </a:r>
          </a:p>
          <a:p>
            <a:pPr marL="228600" indent="-228600">
              <a:buAutoNum type="arabicPeriod"/>
            </a:pPr>
            <a:r>
              <a:rPr lang="en-GB" sz="1200" dirty="0">
                <a:solidFill>
                  <a:srgbClr val="FF0000"/>
                </a:solidFill>
              </a:rPr>
              <a:t>The Blind Bull, Pub of the Year – also shortlisted in the national Visit England Awards for Excellence</a:t>
            </a:r>
          </a:p>
          <a:p>
            <a:pPr marL="228600" indent="-228600">
              <a:buAutoNum type="arabicPeriod"/>
            </a:pPr>
            <a:r>
              <a:rPr lang="en-GB" sz="1200" dirty="0">
                <a:solidFill>
                  <a:srgbClr val="FF0000"/>
                </a:solidFill>
              </a:rPr>
              <a:t>The Cavendish Hotel, Taste of the Peak District, Derbyshire &amp; Derby Award - also shortlisted in the national Visit England Awards for Excellence</a:t>
            </a:r>
          </a:p>
          <a:p>
            <a:pPr marL="228600" indent="-228600">
              <a:buAutoNum type="arabicPeriod"/>
            </a:pPr>
            <a:r>
              <a:rPr lang="en-GB" sz="1200" dirty="0" err="1">
                <a:solidFill>
                  <a:srgbClr val="FF0000"/>
                </a:solidFill>
              </a:rPr>
              <a:t>Thornbridge</a:t>
            </a:r>
            <a:r>
              <a:rPr lang="en-GB" sz="1200" dirty="0">
                <a:solidFill>
                  <a:srgbClr val="FF0000"/>
                </a:solidFill>
              </a:rPr>
              <a:t> Hall, Visitor Attraction of the Year</a:t>
            </a:r>
          </a:p>
          <a:p>
            <a:pPr marL="228600" indent="-228600">
              <a:buAutoNum type="arabicPeriod"/>
            </a:pPr>
            <a:r>
              <a:rPr lang="en-GB" sz="1200" dirty="0">
                <a:solidFill>
                  <a:srgbClr val="FF0000"/>
                </a:solidFill>
              </a:rPr>
              <a:t>3Trees Glamping, New Tourism Business of the Year</a:t>
            </a:r>
          </a:p>
          <a:p>
            <a:pPr marL="228600" indent="-228600">
              <a:buAutoNum type="arabicPeriod"/>
            </a:pPr>
            <a:r>
              <a:rPr lang="en-GB" sz="1200" dirty="0">
                <a:solidFill>
                  <a:srgbClr val="FF0000"/>
                </a:solidFill>
              </a:rPr>
              <a:t>Pub Tours Ltd, Experience of the Year – previously won silver in 2023/24</a:t>
            </a:r>
          </a:p>
          <a:p>
            <a:pPr marL="228600" indent="-228600">
              <a:buAutoNum type="arabicPeriod"/>
            </a:pPr>
            <a:r>
              <a:rPr lang="en-GB" sz="1200" dirty="0">
                <a:solidFill>
                  <a:srgbClr val="FF0000"/>
                </a:solidFill>
              </a:rPr>
              <a:t>All our Gold winners</a:t>
            </a:r>
          </a:p>
          <a:p>
            <a:pPr marL="228600" indent="-228600">
              <a:buAutoNum type="arabicPeriod"/>
            </a:pPr>
            <a:endParaRPr lang="en-GB" sz="1200" dirty="0">
              <a:solidFill>
                <a:srgbClr val="FF0000"/>
              </a:solidFill>
            </a:endParaRPr>
          </a:p>
          <a:p>
            <a:pPr marL="228600" indent="-228600">
              <a:buAutoNum type="arabicPeriod"/>
            </a:pPr>
            <a:endParaRPr lang="en-GB" sz="1200" dirty="0">
              <a:solidFill>
                <a:srgbClr val="FF0000"/>
              </a:solidFill>
            </a:endParaRPr>
          </a:p>
        </p:txBody>
      </p:sp>
      <p:sp>
        <p:nvSpPr>
          <p:cNvPr id="4" name="Slide Number Placeholder 3"/>
          <p:cNvSpPr>
            <a:spLocks noGrp="1"/>
          </p:cNvSpPr>
          <p:nvPr>
            <p:ph type="sldNum" sz="quarter" idx="5"/>
          </p:nvPr>
        </p:nvSpPr>
        <p:spPr/>
        <p:txBody>
          <a:bodyPr/>
          <a:lstStyle/>
          <a:p>
            <a:fld id="{8C39126F-7085-463A-90A1-101F872A91EF}" type="slidenum">
              <a:rPr lang="en-GB" smtClean="0"/>
              <a:t>5</a:t>
            </a:fld>
            <a:endParaRPr lang="en-GB" dirty="0"/>
          </a:p>
        </p:txBody>
      </p:sp>
    </p:spTree>
    <p:extLst>
      <p:ext uri="{BB962C8B-B14F-4D97-AF65-F5344CB8AC3E}">
        <p14:creationId xmlns:p14="http://schemas.microsoft.com/office/powerpoint/2010/main" val="4116694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AF65F-6E34-4461-6B0B-290DBDA54B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36D849-D22E-4653-53EF-B7E4EE9D7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9298FF-511A-9FF3-99AD-A7C0623BDF08}"/>
              </a:ext>
            </a:extLst>
          </p:cNvPr>
          <p:cNvSpPr>
            <a:spLocks noGrp="1"/>
          </p:cNvSpPr>
          <p:nvPr>
            <p:ph type="body" idx="1"/>
          </p:nvPr>
        </p:nvSpPr>
        <p:spPr/>
        <p:txBody>
          <a:bodyPr/>
          <a:lstStyle/>
          <a:p>
            <a:pPr marL="0" lvl="0" indent="0" defTabSz="457200">
              <a:spcBef>
                <a:spcPct val="20000"/>
              </a:spcBef>
              <a:spcAft>
                <a:spcPts val="0"/>
              </a:spcAft>
              <a:buClr>
                <a:srgbClr val="C00000"/>
              </a:buClr>
              <a:buFont typeface="Arial"/>
              <a:buNone/>
              <a:defRPr/>
            </a:pPr>
            <a:r>
              <a:rPr lang="en-GB" dirty="0" err="1">
                <a:solidFill>
                  <a:schemeClr val="tx1"/>
                </a:solidFill>
                <a:cs typeface="Arial"/>
              </a:rPr>
              <a:t>VisitEngland</a:t>
            </a:r>
            <a:r>
              <a:rPr lang="en-GB" dirty="0">
                <a:solidFill>
                  <a:schemeClr val="tx1"/>
                </a:solidFill>
                <a:cs typeface="Arial"/>
              </a:rPr>
              <a:t> carries out an application survey with all entrants each year, which provides</a:t>
            </a:r>
            <a:r>
              <a:rPr lang="en-GB" baseline="0" dirty="0">
                <a:solidFill>
                  <a:schemeClr val="tx1"/>
                </a:solidFill>
                <a:cs typeface="Arial"/>
              </a:rPr>
              <a:t> </a:t>
            </a:r>
            <a:r>
              <a:rPr lang="en-GB" dirty="0">
                <a:solidFill>
                  <a:schemeClr val="tx1"/>
                </a:solidFill>
                <a:cs typeface="Arial"/>
              </a:rPr>
              <a:t>insight into why businesses entered.  </a:t>
            </a:r>
          </a:p>
          <a:p>
            <a:pPr marL="0" lvl="0" indent="0" defTabSz="457200">
              <a:spcBef>
                <a:spcPct val="20000"/>
              </a:spcBef>
              <a:spcAft>
                <a:spcPts val="0"/>
              </a:spcAft>
              <a:buClr>
                <a:srgbClr val="C00000"/>
              </a:buClr>
              <a:buFont typeface="Arial"/>
              <a:buNone/>
              <a:defRPr/>
            </a:pPr>
            <a:endParaRPr lang="en-GB" dirty="0">
              <a:solidFill>
                <a:schemeClr val="tx1"/>
              </a:solidFill>
              <a:cs typeface="Arial"/>
            </a:endParaRPr>
          </a:p>
          <a:p>
            <a:pPr marL="0" lvl="0" indent="0" defTabSz="457200">
              <a:spcBef>
                <a:spcPct val="20000"/>
              </a:spcBef>
              <a:spcAft>
                <a:spcPts val="0"/>
              </a:spcAft>
              <a:buClr>
                <a:srgbClr val="C00000"/>
              </a:buClr>
              <a:buFont typeface="Arial"/>
              <a:buNone/>
              <a:defRPr/>
            </a:pPr>
            <a:r>
              <a:rPr lang="en-GB" dirty="0">
                <a:solidFill>
                  <a:schemeClr val="tx1"/>
                </a:solidFill>
                <a:cs typeface="Arial"/>
              </a:rPr>
              <a:t>Applicants entered their local competition for a number of different reasons and you may be surprised that winning an award is not the main reason! </a:t>
            </a:r>
          </a:p>
          <a:p>
            <a:endParaRPr lang="en-GB" dirty="0"/>
          </a:p>
        </p:txBody>
      </p:sp>
      <p:sp>
        <p:nvSpPr>
          <p:cNvPr id="4" name="Slide Number Placeholder 3">
            <a:extLst>
              <a:ext uri="{FF2B5EF4-FFF2-40B4-BE49-F238E27FC236}">
                <a16:creationId xmlns:a16="http://schemas.microsoft.com/office/drawing/2014/main" id="{B9942FE9-7BC0-8CE2-C5F4-2EBB682246E2}"/>
              </a:ext>
            </a:extLst>
          </p:cNvPr>
          <p:cNvSpPr>
            <a:spLocks noGrp="1"/>
          </p:cNvSpPr>
          <p:nvPr>
            <p:ph type="sldNum" sz="quarter" idx="10"/>
          </p:nvPr>
        </p:nvSpPr>
        <p:spPr/>
        <p:txBody>
          <a:bodyPr/>
          <a:lstStyle/>
          <a:p>
            <a:fld id="{8C39126F-7085-463A-90A1-101F872A91EF}" type="slidenum">
              <a:rPr lang="en-GB" smtClean="0"/>
              <a:t>6</a:t>
            </a:fld>
            <a:endParaRPr lang="en-GB" dirty="0"/>
          </a:p>
        </p:txBody>
      </p:sp>
    </p:spTree>
    <p:extLst>
      <p:ext uri="{BB962C8B-B14F-4D97-AF65-F5344CB8AC3E}">
        <p14:creationId xmlns:p14="http://schemas.microsoft.com/office/powerpoint/2010/main" val="830544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solidFill>
                <a:cs typeface="Arial"/>
              </a:rPr>
              <a:t>In addition, in 2025, national winners from 2023 and 2024 were also surveyed as to the benefits of winning.</a:t>
            </a:r>
            <a:endParaRPr lang="en-GB" dirty="0"/>
          </a:p>
        </p:txBody>
      </p:sp>
      <p:sp>
        <p:nvSpPr>
          <p:cNvPr id="4" name="Slide Number Placeholder 3"/>
          <p:cNvSpPr>
            <a:spLocks noGrp="1"/>
          </p:cNvSpPr>
          <p:nvPr>
            <p:ph type="sldNum" sz="quarter" idx="10"/>
          </p:nvPr>
        </p:nvSpPr>
        <p:spPr/>
        <p:txBody>
          <a:bodyPr/>
          <a:lstStyle/>
          <a:p>
            <a:fld id="{8C39126F-7085-463A-90A1-101F872A91EF}" type="slidenum">
              <a:rPr lang="en-GB" smtClean="0"/>
              <a:t>7</a:t>
            </a:fld>
            <a:endParaRPr lang="en-GB" dirty="0"/>
          </a:p>
        </p:txBody>
      </p:sp>
    </p:spTree>
    <p:extLst>
      <p:ext uri="{BB962C8B-B14F-4D97-AF65-F5344CB8AC3E}">
        <p14:creationId xmlns:p14="http://schemas.microsoft.com/office/powerpoint/2010/main" val="1005409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39126F-7085-463A-90A1-101F872A91EF}" type="slidenum">
              <a:rPr lang="en-GB" smtClean="0"/>
              <a:t>8</a:t>
            </a:fld>
            <a:endParaRPr lang="en-GB" dirty="0"/>
          </a:p>
        </p:txBody>
      </p:sp>
    </p:spTree>
    <p:extLst>
      <p:ext uri="{BB962C8B-B14F-4D97-AF65-F5344CB8AC3E}">
        <p14:creationId xmlns:p14="http://schemas.microsoft.com/office/powerpoint/2010/main" val="868566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457200">
              <a:spcBef>
                <a:spcPct val="20000"/>
              </a:spcBef>
              <a:spcAft>
                <a:spcPts val="0"/>
              </a:spcAft>
              <a:buClr>
                <a:srgbClr val="C00000"/>
              </a:buClr>
              <a:defRPr/>
            </a:pPr>
            <a:endParaRPr lang="en-GB" dirty="0">
              <a:solidFill>
                <a:schemeClr val="tx1"/>
              </a:solidFill>
              <a:cs typeface="Arial"/>
            </a:endParaRPr>
          </a:p>
          <a:p>
            <a:pPr marL="0" lvl="0" indent="0" defTabSz="457200">
              <a:spcBef>
                <a:spcPct val="20000"/>
              </a:spcBef>
              <a:spcAft>
                <a:spcPts val="0"/>
              </a:spcAft>
              <a:buClr>
                <a:srgbClr val="C00000"/>
              </a:buClr>
              <a:buFont typeface="Arial"/>
              <a:buNone/>
              <a:defRPr/>
            </a:pPr>
            <a:r>
              <a:rPr lang="en-GB" dirty="0">
                <a:solidFill>
                  <a:schemeClr val="tx1"/>
                </a:solidFill>
                <a:cs typeface="Arial"/>
              </a:rPr>
              <a:t>Over half of entrants said they entered to be able to provide a marque of quality assurance. This </a:t>
            </a:r>
            <a:r>
              <a:rPr lang="en-GB" dirty="0">
                <a:solidFill>
                  <a:schemeClr val="tx1"/>
                </a:solidFill>
              </a:rPr>
              <a:t>official endorsement and trusted logo gives potential customers another reason to book.   </a:t>
            </a:r>
            <a:endParaRPr lang="en-GB" dirty="0">
              <a:solidFill>
                <a:schemeClr val="tx1"/>
              </a:solidFill>
              <a:cs typeface="Arial"/>
            </a:endParaRPr>
          </a:p>
          <a:p>
            <a:pPr marL="0" lvl="0" indent="0" defTabSz="457200">
              <a:spcBef>
                <a:spcPct val="20000"/>
              </a:spcBef>
              <a:spcAft>
                <a:spcPts val="0"/>
              </a:spcAft>
              <a:buClr>
                <a:srgbClr val="C00000"/>
              </a:buClr>
              <a:buFont typeface="Arial"/>
              <a:buNone/>
              <a:defRPr/>
            </a:pPr>
            <a:endParaRPr lang="en-GB" dirty="0">
              <a:solidFill>
                <a:schemeClr val="tx1"/>
              </a:solidFill>
              <a:cs typeface="Arial"/>
            </a:endParaRPr>
          </a:p>
          <a:p>
            <a:pPr marL="0" marR="0" lvl="0" indent="0" algn="l" defTabSz="457200" rtl="0" eaLnBrk="1" fontAlgn="auto" latinLnBrk="0" hangingPunct="1">
              <a:lnSpc>
                <a:spcPct val="100000"/>
              </a:lnSpc>
              <a:spcBef>
                <a:spcPct val="20000"/>
              </a:spcBef>
              <a:spcAft>
                <a:spcPts val="0"/>
              </a:spcAft>
              <a:buClr>
                <a:srgbClr val="C00000"/>
              </a:buClr>
              <a:buSzTx/>
              <a:buFont typeface="Arial"/>
              <a:buNone/>
              <a:tabLst/>
              <a:defRPr/>
            </a:pPr>
            <a:r>
              <a:rPr lang="en-GB" dirty="0">
                <a:solidFill>
                  <a:schemeClr val="tx1"/>
                </a:solidFill>
                <a:cs typeface="Arial"/>
              </a:rPr>
              <a:t>Becoming a finalist and then going on to win an award is a newsworthy story. It provides a great opportunity to generate media interest both locally in our awards and, if you go further, getting </a:t>
            </a:r>
            <a:r>
              <a:rPr lang="en-GB" i="1" dirty="0">
                <a:solidFill>
                  <a:schemeClr val="tx1"/>
                </a:solidFill>
                <a:cs typeface="Arial"/>
              </a:rPr>
              <a:t>(regional and) </a:t>
            </a:r>
            <a:r>
              <a:rPr lang="en-GB" dirty="0">
                <a:solidFill>
                  <a:schemeClr val="tx1"/>
                </a:solidFill>
                <a:cs typeface="Arial"/>
              </a:rPr>
              <a:t>national coverage. </a:t>
            </a:r>
            <a:r>
              <a:rPr lang="en-GB" dirty="0">
                <a:solidFill>
                  <a:schemeClr val="tx1"/>
                </a:solidFill>
              </a:rPr>
              <a:t>National winners have the additional benefit of being promoted through VisitEngland’s consumer communication channels.</a:t>
            </a:r>
          </a:p>
          <a:p>
            <a:pPr marL="0" lvl="0" indent="0" defTabSz="457200">
              <a:spcBef>
                <a:spcPct val="20000"/>
              </a:spcBef>
              <a:spcAft>
                <a:spcPts val="0"/>
              </a:spcAft>
              <a:buClr>
                <a:srgbClr val="C00000"/>
              </a:buClr>
              <a:buFont typeface="Arial"/>
              <a:buNone/>
              <a:defRPr/>
            </a:pPr>
            <a:endParaRPr lang="en-GB" dirty="0">
              <a:solidFill>
                <a:schemeClr val="tx1"/>
              </a:solidFill>
              <a:cs typeface="Arial"/>
            </a:endParaRPr>
          </a:p>
          <a:p>
            <a:pPr marL="0" lvl="0" indent="0" defTabSz="457200">
              <a:spcBef>
                <a:spcPct val="20000"/>
              </a:spcBef>
              <a:spcAft>
                <a:spcPts val="0"/>
              </a:spcAft>
              <a:buClr>
                <a:srgbClr val="C00000"/>
              </a:buClr>
              <a:buFont typeface="Arial"/>
              <a:buNone/>
              <a:defRPr/>
            </a:pPr>
            <a:r>
              <a:rPr lang="en-GB" dirty="0">
                <a:solidFill>
                  <a:schemeClr val="tx1"/>
                </a:solidFill>
                <a:cs typeface="Arial"/>
              </a:rPr>
              <a:t>VisitEngland has produced a comprehensive toolkit to help winners with their PR and you can see the link at the bottom. We will be sharing these links with you after today. </a:t>
            </a:r>
          </a:p>
          <a:p>
            <a:pPr>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solidFill>
                  <a:schemeClr val="tx1"/>
                </a:solidFill>
              </a:rPr>
              <a:t>Winning helps you to stand out from your competitors and being an award winner provides you with a unique selling point to promote. This applies both to potential guests and visitors as well as prospective new employees – past winners have seen recruitment benefits as well as an increase in bookings / new business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solidFill>
                  <a:schemeClr val="tx1"/>
                </a:solidFill>
              </a:rPr>
              <a:t>Core category winners in local competitions are automatically put forward to the national VisitEngland Awards for Excellence. So you can get a competitive advantage by being recognised by potential customers as not only being one of the best tourism businesses in (</a:t>
            </a:r>
            <a:r>
              <a:rPr lang="en-GB" i="1" dirty="0">
                <a:solidFill>
                  <a:schemeClr val="tx1"/>
                </a:solidFill>
              </a:rPr>
              <a:t>note - include your destination) </a:t>
            </a:r>
            <a:r>
              <a:rPr lang="en-GB" dirty="0">
                <a:solidFill>
                  <a:schemeClr val="tx1"/>
                </a:solidFill>
              </a:rPr>
              <a:t>but in the country! </a:t>
            </a:r>
          </a:p>
          <a:p>
            <a:pPr>
              <a:buFont typeface="Arial" panose="020B0604020202020204" pitchFamily="34" charset="0"/>
              <a:buNone/>
            </a:pPr>
            <a:endParaRPr lang="en-GB" dirty="0">
              <a:solidFill>
                <a:schemeClr val="tx1"/>
              </a:solidFill>
            </a:endParaRPr>
          </a:p>
          <a:p>
            <a:pPr>
              <a:buFont typeface="Arial" panose="020B0604020202020204" pitchFamily="34" charset="0"/>
              <a:buNone/>
            </a:pPr>
            <a:r>
              <a:rPr lang="en-GB" dirty="0">
                <a:solidFill>
                  <a:schemeClr val="tx1"/>
                </a:solidFill>
              </a:rPr>
              <a:t>All entrants will receive free feedback on their entry to help them improve in future. If you receive a visit you will also receive a report on this which will enable you to identify areas where improvements could be made and also find out where you excel.</a:t>
            </a:r>
          </a:p>
          <a:p>
            <a:pPr marL="0" lvl="0" indent="0" defTabSz="457200">
              <a:spcBef>
                <a:spcPct val="20000"/>
              </a:spcBef>
              <a:spcAft>
                <a:spcPts val="0"/>
              </a:spcAft>
              <a:buClr>
                <a:srgbClr val="C00000"/>
              </a:buClr>
              <a:buFont typeface="Arial"/>
              <a:buNone/>
              <a:defRPr/>
            </a:pPr>
            <a:r>
              <a:rPr lang="en-GB" dirty="0">
                <a:solidFill>
                  <a:schemeClr val="tx1"/>
                </a:solidFill>
                <a:cs typeface="Arial"/>
              </a:rPr>
              <a:t> </a:t>
            </a:r>
          </a:p>
          <a:p>
            <a:pPr marL="0" lvl="0" indent="0" defTabSz="457200">
              <a:spcBef>
                <a:spcPct val="20000"/>
              </a:spcBef>
              <a:spcAft>
                <a:spcPts val="0"/>
              </a:spcAft>
              <a:buClr>
                <a:srgbClr val="C00000"/>
              </a:buClr>
              <a:buFont typeface="Arial"/>
              <a:buNone/>
              <a:defRPr/>
            </a:pPr>
            <a:r>
              <a:rPr lang="en-GB" dirty="0">
                <a:solidFill>
                  <a:schemeClr val="tx1"/>
                </a:solidFill>
              </a:rPr>
              <a:t>Competing against businesses in your area can give you a benchmark and a tangible level of success to aim for.  We have heard examples of those who have won bronze going to visit the gold winners to find out how they could improve. </a:t>
            </a:r>
          </a:p>
          <a:p>
            <a:pPr marL="0" lvl="0" indent="0" defTabSz="457200">
              <a:spcBef>
                <a:spcPct val="20000"/>
              </a:spcBef>
              <a:spcAft>
                <a:spcPts val="0"/>
              </a:spcAft>
              <a:buClr>
                <a:srgbClr val="C00000"/>
              </a:buClr>
              <a:buFont typeface="Arial"/>
              <a:buNone/>
              <a:defRPr/>
            </a:pPr>
            <a:endParaRPr lang="en-GB" dirty="0">
              <a:solidFill>
                <a:schemeClr val="tx1"/>
              </a:solidFill>
            </a:endParaRPr>
          </a:p>
          <a:p>
            <a:pPr marL="0" lvl="0" indent="0" defTabSz="457200">
              <a:spcBef>
                <a:spcPct val="20000"/>
              </a:spcBef>
              <a:spcAft>
                <a:spcPts val="0"/>
              </a:spcAft>
              <a:buClr>
                <a:srgbClr val="C00000"/>
              </a:buClr>
              <a:buFont typeface="Arial"/>
              <a:buNone/>
              <a:defRPr/>
            </a:pPr>
            <a:r>
              <a:rPr lang="en-GB" dirty="0">
                <a:solidFill>
                  <a:schemeClr val="tx1"/>
                </a:solidFill>
              </a:rPr>
              <a:t>The process of applying for an award is a useful business management exercise. It helps you step back, reflect on your business and identify areas for future development.</a:t>
            </a:r>
          </a:p>
          <a:p>
            <a:pPr marL="0" lvl="0" indent="0" defTabSz="457200">
              <a:spcBef>
                <a:spcPct val="20000"/>
              </a:spcBef>
              <a:spcAft>
                <a:spcPts val="0"/>
              </a:spcAft>
              <a:buClr>
                <a:srgbClr val="C00000"/>
              </a:buClr>
              <a:buFont typeface="Arial"/>
              <a:buNone/>
              <a:defRPr/>
            </a:pPr>
            <a:endParaRPr lang="en-GB" dirty="0">
              <a:solidFill>
                <a:schemeClr val="tx1"/>
              </a:solidFill>
              <a:cs typeface="Arial"/>
            </a:endParaRPr>
          </a:p>
          <a:p>
            <a:pPr>
              <a:buFont typeface="Arial" panose="020B0604020202020204" pitchFamily="34" charset="0"/>
              <a:buNone/>
            </a:pPr>
            <a:r>
              <a:rPr lang="en-GB" dirty="0">
                <a:solidFill>
                  <a:schemeClr val="tx1"/>
                </a:solidFill>
              </a:rPr>
              <a:t>Winning gives a cause for celebration not only within your business but also by networking with other like minded people in your area at the awards ceremony.  This can sometimes lead to new business partnerships.  If you go further you can socialise with the best of the best from around the country at the prestigious VisitEngland Awards for Excellence event. </a:t>
            </a:r>
          </a:p>
          <a:p>
            <a:pPr>
              <a:buFont typeface="Arial" panose="020B0604020202020204" pitchFamily="34" charset="0"/>
              <a:buNone/>
            </a:pPr>
            <a:endParaRPr lang="en-GB" dirty="0">
              <a:solidFill>
                <a:schemeClr val="tx1"/>
              </a:solidFill>
            </a:endParaRPr>
          </a:p>
          <a:p>
            <a:pPr>
              <a:buFont typeface="Arial" panose="020B0604020202020204" pitchFamily="34" charset="0"/>
              <a:buNone/>
            </a:pPr>
            <a:r>
              <a:rPr lang="en-GB" dirty="0">
                <a:solidFill>
                  <a:schemeClr val="tx1"/>
                </a:solidFill>
              </a:rPr>
              <a:t>Being an award winner can help you attract high quality staff and increase staff motivation and loyalty. As well as engender a feeling of pride within those who work for you. It is also a great opportunity to reward your staff and recognise their contribution to the business.</a:t>
            </a:r>
          </a:p>
          <a:p>
            <a:pPr>
              <a:buFont typeface="Arial" panose="020B0604020202020204" pitchFamily="34" charset="0"/>
              <a:buNone/>
            </a:pPr>
            <a:endParaRPr lang="en-GB" dirty="0"/>
          </a:p>
          <a:p>
            <a:r>
              <a:rPr lang="en-GB" dirty="0"/>
              <a:t>You can find more details about why people apply via the link below https://www.visitbritain.org/business-advice/visitengland-awards-excellence#why-apply</a:t>
            </a:r>
          </a:p>
          <a:p>
            <a:endParaRPr lang="en-GB" dirty="0"/>
          </a:p>
          <a:p>
            <a:r>
              <a:rPr lang="en-GB" dirty="0"/>
              <a:t>However remember, you will benefit greatly from the process of applying regardless of the outcome. </a:t>
            </a:r>
          </a:p>
          <a:p>
            <a:endParaRPr lang="en-GB" i="1" dirty="0"/>
          </a:p>
        </p:txBody>
      </p:sp>
      <p:sp>
        <p:nvSpPr>
          <p:cNvPr id="4" name="Slide Number Placeholder 3"/>
          <p:cNvSpPr>
            <a:spLocks noGrp="1"/>
          </p:cNvSpPr>
          <p:nvPr>
            <p:ph type="sldNum" sz="quarter" idx="5"/>
          </p:nvPr>
        </p:nvSpPr>
        <p:spPr/>
        <p:txBody>
          <a:bodyPr/>
          <a:lstStyle/>
          <a:p>
            <a:fld id="{8C39126F-7085-463A-90A1-101F872A91EF}" type="slidenum">
              <a:rPr lang="en-GB" smtClean="0"/>
              <a:t>9</a:t>
            </a:fld>
            <a:endParaRPr lang="en-GB" dirty="0"/>
          </a:p>
        </p:txBody>
      </p:sp>
    </p:spTree>
    <p:extLst>
      <p:ext uri="{BB962C8B-B14F-4D97-AF65-F5344CB8AC3E}">
        <p14:creationId xmlns:p14="http://schemas.microsoft.com/office/powerpoint/2010/main" val="3413864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BVE_Cover/End_Top ba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F84B127-CD9C-4BC9-AF73-63C020A4C74F}"/>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dirty="0"/>
              <a:t>Click the central icon to add background picture</a:t>
            </a:r>
            <a:endParaRPr lang="en-GB" dirty="0"/>
          </a:p>
        </p:txBody>
      </p:sp>
      <p:sp>
        <p:nvSpPr>
          <p:cNvPr id="20" name="Title">
            <a:extLst>
              <a:ext uri="{FF2B5EF4-FFF2-40B4-BE49-F238E27FC236}">
                <a16:creationId xmlns:a16="http://schemas.microsoft.com/office/drawing/2014/main" id="{0C382BE5-FAB0-1847-9F84-41006A9B6DB3}"/>
              </a:ext>
            </a:extLst>
          </p:cNvPr>
          <p:cNvSpPr>
            <a:spLocks noGrp="1"/>
          </p:cNvSpPr>
          <p:nvPr>
            <p:ph type="title" hasCustomPrompt="1"/>
          </p:nvPr>
        </p:nvSpPr>
        <p:spPr>
          <a:xfrm>
            <a:off x="1001259" y="876425"/>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dirty="0"/>
              <a:t>Click to edit title</a:t>
            </a:r>
            <a:br>
              <a:rPr lang="en-GB" dirty="0"/>
            </a:br>
            <a:r>
              <a:rPr lang="en-GB" dirty="0"/>
              <a:t>no more than 2 lines please</a:t>
            </a:r>
            <a:endParaRPr lang="en-US" dirty="0"/>
          </a:p>
        </p:txBody>
      </p:sp>
      <p:sp>
        <p:nvSpPr>
          <p:cNvPr id="19" name="Sub-title">
            <a:extLst>
              <a:ext uri="{FF2B5EF4-FFF2-40B4-BE49-F238E27FC236}">
                <a16:creationId xmlns:a16="http://schemas.microsoft.com/office/drawing/2014/main" id="{C69BCFFB-EAB5-7148-9BDA-CA5E369508C8}"/>
              </a:ext>
            </a:extLst>
          </p:cNvPr>
          <p:cNvSpPr>
            <a:spLocks noGrp="1"/>
          </p:cNvSpPr>
          <p:nvPr>
            <p:ph type="body" sz="quarter" idx="13" hasCustomPrompt="1"/>
          </p:nvPr>
        </p:nvSpPr>
        <p:spPr>
          <a:xfrm>
            <a:off x="1001713" y="1988273"/>
            <a:ext cx="6423025" cy="437787"/>
          </a:xfrm>
          <a:prstGeom prst="rect">
            <a:avLst/>
          </a:prstGeom>
        </p:spPr>
        <p:txBody>
          <a:bodyPr tIns="0" bIns="0"/>
          <a:lstStyle>
            <a:lvl1pPr marL="0" indent="0">
              <a:buNone/>
              <a:defRPr sz="2400" baseline="0">
                <a:solidFill>
                  <a:schemeClr val="bg1"/>
                </a:solidFill>
              </a:defRPr>
            </a:lvl1pPr>
          </a:lstStyle>
          <a:p>
            <a:pPr lvl="0"/>
            <a:r>
              <a:rPr lang="en-GB" dirty="0"/>
              <a:t>Click to edit speaker’s name</a:t>
            </a:r>
            <a:endParaRPr lang="en-US" dirty="0"/>
          </a:p>
        </p:txBody>
      </p:sp>
      <p:sp>
        <p:nvSpPr>
          <p:cNvPr id="9" name="Text Placeholder 8">
            <a:extLst>
              <a:ext uri="{FF2B5EF4-FFF2-40B4-BE49-F238E27FC236}">
                <a16:creationId xmlns:a16="http://schemas.microsoft.com/office/drawing/2014/main" id="{402A6949-F154-44D6-9D93-E670421AE657}"/>
              </a:ext>
            </a:extLst>
          </p:cNvPr>
          <p:cNvSpPr>
            <a:spLocks noGrp="1"/>
          </p:cNvSpPr>
          <p:nvPr>
            <p:ph type="body" sz="quarter" idx="16" hasCustomPrompt="1"/>
          </p:nvPr>
        </p:nvSpPr>
        <p:spPr>
          <a:xfrm>
            <a:off x="1001259" y="5638828"/>
            <a:ext cx="6522171" cy="322262"/>
          </a:xfrm>
          <a:prstGeom prst="rect">
            <a:avLst/>
          </a:prstGeom>
        </p:spPr>
        <p:txBody>
          <a:bodyPr anchor="ctr"/>
          <a:lstStyle>
            <a:lvl1pPr marL="0" indent="0">
              <a:buNone/>
              <a:defRPr sz="2000" b="1" i="0" baseline="0">
                <a:solidFill>
                  <a:schemeClr val="bg1"/>
                </a:solidFill>
              </a:defRPr>
            </a:lvl1pPr>
          </a:lstStyle>
          <a:p>
            <a:pPr lvl="0"/>
            <a:r>
              <a:rPr lang="en-GB" dirty="0"/>
              <a:t>Click to add hashtag</a:t>
            </a:r>
            <a:endParaRPr lang="en-US" dirty="0"/>
          </a:p>
        </p:txBody>
      </p:sp>
      <p:sp>
        <p:nvSpPr>
          <p:cNvPr id="10" name="Locations Image label">
            <a:extLst>
              <a:ext uri="{FF2B5EF4-FFF2-40B4-BE49-F238E27FC236}">
                <a16:creationId xmlns:a16="http://schemas.microsoft.com/office/drawing/2014/main" id="{CB76177C-7793-441F-8512-7EB9EE495606}"/>
              </a:ext>
            </a:extLst>
          </p:cNvPr>
          <p:cNvSpPr>
            <a:spLocks noGrp="1"/>
          </p:cNvSpPr>
          <p:nvPr>
            <p:ph type="body" sz="quarter" idx="18" hasCustomPrompt="1"/>
          </p:nvPr>
        </p:nvSpPr>
        <p:spPr>
          <a:xfrm>
            <a:off x="231714" y="6294092"/>
            <a:ext cx="6522171" cy="349245"/>
          </a:xfrm>
          <a:prstGeom prst="rect">
            <a:avLst/>
          </a:prstGeom>
          <a:solidFill>
            <a:srgbClr val="120742"/>
          </a:solidFill>
        </p:spPr>
        <p:txBody>
          <a:bodyPr anchor="ctr"/>
          <a:lstStyle>
            <a:lvl1pPr marL="0" indent="0">
              <a:lnSpc>
                <a:spcPct val="100000"/>
              </a:lnSpc>
              <a:spcBef>
                <a:spcPts val="400"/>
              </a:spcBef>
              <a:buNone/>
              <a:defRPr sz="1400" b="0" i="0" baseline="0">
                <a:solidFill>
                  <a:schemeClr val="bg1"/>
                </a:solidFill>
              </a:defRPr>
            </a:lvl1pPr>
          </a:lstStyle>
          <a:p>
            <a:pPr lvl="0"/>
            <a:r>
              <a:rPr lang="en-GB" dirty="0"/>
              <a:t>Image label (Locations)</a:t>
            </a:r>
            <a:endParaRPr lang="en-US" dirty="0"/>
          </a:p>
        </p:txBody>
      </p:sp>
      <p:sp>
        <p:nvSpPr>
          <p:cNvPr id="11" name="Partner logo">
            <a:extLst>
              <a:ext uri="{FF2B5EF4-FFF2-40B4-BE49-F238E27FC236}">
                <a16:creationId xmlns:a16="http://schemas.microsoft.com/office/drawing/2014/main" id="{3199BF92-1102-EC43-A85C-66A9CAC7881E}"/>
              </a:ext>
              <a:ext uri="{C183D7F6-B498-43B3-948B-1728B52AA6E4}">
                <adec:decorative xmlns:adec="http://schemas.microsoft.com/office/drawing/2017/decorative" val="0"/>
              </a:ext>
            </a:extLst>
          </p:cNvPr>
          <p:cNvSpPr>
            <a:spLocks noGrp="1"/>
          </p:cNvSpPr>
          <p:nvPr>
            <p:ph type="pic" sz="quarter" idx="12" hasCustomPrompt="1"/>
          </p:nvPr>
        </p:nvSpPr>
        <p:spPr>
          <a:xfrm>
            <a:off x="7611101" y="5640688"/>
            <a:ext cx="1694260" cy="766116"/>
          </a:xfrm>
          <a:prstGeom prst="rect">
            <a:avLst/>
          </a:prstGeom>
        </p:spPr>
        <p:txBody>
          <a:bodyPr/>
          <a:lstStyle>
            <a:lvl1pPr marL="0" indent="0">
              <a:buNone/>
              <a:defRPr lang="en-US" sz="1600" kern="1200" baseline="0" dirty="0">
                <a:solidFill>
                  <a:schemeClr val="accent1"/>
                </a:solidFill>
                <a:latin typeface="+mn-lt"/>
                <a:ea typeface="+mn-ea"/>
                <a:cs typeface="+mn-cs"/>
              </a:defRPr>
            </a:lvl1pPr>
          </a:lstStyle>
          <a:p>
            <a:r>
              <a:rPr lang="en-US" dirty="0"/>
              <a:t>Partner logo</a:t>
            </a:r>
          </a:p>
        </p:txBody>
      </p:sp>
    </p:spTree>
    <p:extLst>
      <p:ext uri="{BB962C8B-B14F-4D97-AF65-F5344CB8AC3E}">
        <p14:creationId xmlns:p14="http://schemas.microsoft.com/office/powerpoint/2010/main" val="4198461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74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_Navy">
    <p:spTree>
      <p:nvGrpSpPr>
        <p:cNvPr id="1" name=""/>
        <p:cNvGrpSpPr/>
        <p:nvPr/>
      </p:nvGrpSpPr>
      <p:grpSpPr>
        <a:xfrm>
          <a:off x="0" y="0"/>
          <a:ext cx="0" cy="0"/>
          <a:chOff x="0" y="0"/>
          <a:chExt cx="0" cy="0"/>
        </a:xfrm>
      </p:grpSpPr>
      <p:sp>
        <p:nvSpPr>
          <p:cNvPr id="13" name="Rectangle 12" descr="Blue heading Bar">
            <a:extLst>
              <a:ext uri="{FF2B5EF4-FFF2-40B4-BE49-F238E27FC236}">
                <a16:creationId xmlns:a16="http://schemas.microsoft.com/office/drawing/2014/main" id="{2D90F0AD-A8D2-7F49-B15F-55C6715B58F8}"/>
              </a:ext>
              <a:ext uri="{C183D7F6-B498-43B3-948B-1728B52AA6E4}">
                <adec:decorative xmlns:adec="http://schemas.microsoft.com/office/drawing/2017/decorative" val="0"/>
              </a:ext>
            </a:extLst>
          </p:cNvPr>
          <p:cNvSpPr/>
          <p:nvPr userDrawn="1"/>
        </p:nvSpPr>
        <p:spPr>
          <a:xfrm>
            <a:off x="7359127" y="952501"/>
            <a:ext cx="3791983" cy="49333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4C28773-62A5-3B42-88FB-417CDAFBF530}"/>
              </a:ext>
            </a:extLst>
          </p:cNvPr>
          <p:cNvSpPr>
            <a:spLocks noGrp="1"/>
          </p:cNvSpPr>
          <p:nvPr>
            <p:ph type="title" hasCustomPrompt="1"/>
          </p:nvPr>
        </p:nvSpPr>
        <p:spPr>
          <a:xfrm>
            <a:off x="7679149" y="2924270"/>
            <a:ext cx="3141553" cy="717694"/>
          </a:xfrm>
          <a:prstGeom prst="rect">
            <a:avLst/>
          </a:prstGeom>
        </p:spPr>
        <p:txBody>
          <a:bodyPr anchor="b" anchorCtr="0"/>
          <a:lstStyle>
            <a:lvl1pPr>
              <a:defRPr sz="3200" cap="none" baseline="0">
                <a:solidFill>
                  <a:schemeClr val="bg1"/>
                </a:solidFill>
                <a:latin typeface="Arial Black" panose="020B0604020202020204" pitchFamily="34" charset="0"/>
              </a:defRPr>
            </a:lvl1pPr>
          </a:lstStyle>
          <a:p>
            <a:r>
              <a:rPr lang="en-GB" dirty="0"/>
              <a:t>Title</a:t>
            </a:r>
            <a:endParaRPr lang="en-US" dirty="0"/>
          </a:p>
        </p:txBody>
      </p:sp>
      <p:sp>
        <p:nvSpPr>
          <p:cNvPr id="4" name="Text Placeholder 3">
            <a:extLst>
              <a:ext uri="{FF2B5EF4-FFF2-40B4-BE49-F238E27FC236}">
                <a16:creationId xmlns:a16="http://schemas.microsoft.com/office/drawing/2014/main" id="{D015FB4C-4EAB-1546-8FCE-BC73C0F9769D}"/>
              </a:ext>
            </a:extLst>
          </p:cNvPr>
          <p:cNvSpPr>
            <a:spLocks noGrp="1"/>
          </p:cNvSpPr>
          <p:nvPr>
            <p:ph type="body" sz="quarter" idx="15" hasCustomPrompt="1"/>
          </p:nvPr>
        </p:nvSpPr>
        <p:spPr>
          <a:xfrm>
            <a:off x="7679149" y="3741737"/>
            <a:ext cx="3141552" cy="1842317"/>
          </a:xfrm>
          <a:prstGeom prst="rect">
            <a:avLst/>
          </a:prstGeom>
        </p:spPr>
        <p:txBody>
          <a:bodyPr/>
          <a:lstStyle>
            <a:lvl1pPr marL="0" indent="0">
              <a:buNone/>
              <a:defRPr sz="2400" baseline="0">
                <a:solidFill>
                  <a:schemeClr val="bg1"/>
                </a:solidFill>
              </a:defRPr>
            </a:lvl1pPr>
          </a:lstStyle>
          <a:p>
            <a:pPr lvl="0"/>
            <a:r>
              <a:rPr lang="en-GB" dirty="0"/>
              <a:t>Click to add a short copy</a:t>
            </a:r>
            <a:endParaRPr lang="en-US" dirty="0"/>
          </a:p>
        </p:txBody>
      </p:sp>
      <p:sp>
        <p:nvSpPr>
          <p:cNvPr id="10" name="Picture Placeholder 9">
            <a:extLst>
              <a:ext uri="{FF2B5EF4-FFF2-40B4-BE49-F238E27FC236}">
                <a16:creationId xmlns:a16="http://schemas.microsoft.com/office/drawing/2014/main" id="{DA622506-CE23-476C-AF20-3AAD6027BAF9}"/>
              </a:ext>
            </a:extLst>
          </p:cNvPr>
          <p:cNvSpPr>
            <a:spLocks noGrp="1"/>
          </p:cNvSpPr>
          <p:nvPr>
            <p:ph type="pic" sz="quarter" idx="17" hasCustomPrompt="1"/>
          </p:nvPr>
        </p:nvSpPr>
        <p:spPr>
          <a:xfrm>
            <a:off x="0" y="0"/>
            <a:ext cx="8107680" cy="6858000"/>
          </a:xfrm>
          <a:custGeom>
            <a:avLst/>
            <a:gdLst>
              <a:gd name="connsiteX0" fmla="*/ 0 w 8107680"/>
              <a:gd name="connsiteY0" fmla="*/ 0 h 6858000"/>
              <a:gd name="connsiteX1" fmla="*/ 8107680 w 8107680"/>
              <a:gd name="connsiteY1" fmla="*/ 0 h 6858000"/>
              <a:gd name="connsiteX2" fmla="*/ 8107680 w 8107680"/>
              <a:gd name="connsiteY2" fmla="*/ 6858000 h 6858000"/>
              <a:gd name="connsiteX3" fmla="*/ 0 w 8107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07680" h="6858000">
                <a:moveTo>
                  <a:pt x="0" y="0"/>
                </a:moveTo>
                <a:lnTo>
                  <a:pt x="8107680" y="0"/>
                </a:lnTo>
                <a:lnTo>
                  <a:pt x="8107680" y="6858000"/>
                </a:lnTo>
                <a:lnTo>
                  <a:pt x="0" y="6858000"/>
                </a:lnTo>
                <a:close/>
              </a:path>
            </a:pathLst>
          </a:custGeom>
        </p:spPr>
        <p:txBody>
          <a:bodyPr wrap="square">
            <a:noAutofit/>
          </a:bodyPr>
          <a:lstStyle>
            <a:lvl1pPr marL="0" indent="0">
              <a:buNone/>
              <a:defRPr lang="en-GB" sz="1600" kern="1200" baseline="0" dirty="0" smtClean="0">
                <a:solidFill>
                  <a:schemeClr val="accent1"/>
                </a:solidFill>
                <a:latin typeface="+mn-lt"/>
                <a:ea typeface="+mn-ea"/>
                <a:cs typeface="+mn-cs"/>
              </a:defRPr>
            </a:lvl1pPr>
          </a:lstStyle>
          <a:p>
            <a:r>
              <a:rPr lang="en-US" dirty="0"/>
              <a:t>Click to add Picture</a:t>
            </a:r>
            <a:endParaRPr lang="en-GB" dirty="0"/>
          </a:p>
        </p:txBody>
      </p:sp>
      <p:sp>
        <p:nvSpPr>
          <p:cNvPr id="8" name="Text Placeholder 8">
            <a:extLst>
              <a:ext uri="{FF2B5EF4-FFF2-40B4-BE49-F238E27FC236}">
                <a16:creationId xmlns:a16="http://schemas.microsoft.com/office/drawing/2014/main" id="{DC6E0E0E-BA2D-48E5-99EB-12291FFCA58A}"/>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dirty="0"/>
              <a:t>Image label (Locations)</a:t>
            </a:r>
            <a:endParaRPr lang="en-US" dirty="0"/>
          </a:p>
        </p:txBody>
      </p:sp>
      <p:sp>
        <p:nvSpPr>
          <p:cNvPr id="9" name="Slide Number Placeholder 5">
            <a:extLst>
              <a:ext uri="{FF2B5EF4-FFF2-40B4-BE49-F238E27FC236}">
                <a16:creationId xmlns:a16="http://schemas.microsoft.com/office/drawing/2014/main" id="{239EBE0A-426C-9D46-912A-83AB28C0D5FC}"/>
              </a:ext>
            </a:extLst>
          </p:cNvPr>
          <p:cNvSpPr>
            <a:spLocks noGrp="1"/>
          </p:cNvSpPr>
          <p:nvPr>
            <p:ph type="sldNum" sz="quarter" idx="4"/>
          </p:nvPr>
        </p:nvSpPr>
        <p:spPr>
          <a:xfrm>
            <a:off x="8610600" y="6356350"/>
            <a:ext cx="3272030" cy="365125"/>
          </a:xfrm>
          <a:prstGeom prst="rect">
            <a:avLst/>
          </a:prstGeom>
        </p:spPr>
        <p:txBody>
          <a:bodyPr vert="horz" lIns="91440" tIns="45720" rIns="91440" bIns="45720" rtlCol="0" anchor="ctr"/>
          <a:lstStyle>
            <a:lvl1pPr algn="r">
              <a:defRPr sz="1200" baseline="0">
                <a:solidFill>
                  <a:schemeClr val="tx1">
                    <a:tint val="75000"/>
                  </a:schemeClr>
                </a:solidFill>
                <a:latin typeface="Arial" panose="020B0604020202020204" pitchFamily="34" charset="0"/>
              </a:defRPr>
            </a:lvl1pPr>
          </a:lstStyle>
          <a:p>
            <a:fld id="{FBE75506-EA2C-084A-BE64-DAB3BDCD7D3B}" type="slidenum">
              <a:rPr lang="en-US" smtClean="0"/>
              <a:pPr/>
              <a:t>‹#›</a:t>
            </a:fld>
            <a:endParaRPr lang="en-US" dirty="0"/>
          </a:p>
        </p:txBody>
      </p:sp>
    </p:spTree>
    <p:extLst>
      <p:ext uri="{BB962C8B-B14F-4D97-AF65-F5344CB8AC3E}">
        <p14:creationId xmlns:p14="http://schemas.microsoft.com/office/powerpoint/2010/main" val="288090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_Red">
    <p:spTree>
      <p:nvGrpSpPr>
        <p:cNvPr id="1" name=""/>
        <p:cNvGrpSpPr/>
        <p:nvPr/>
      </p:nvGrpSpPr>
      <p:grpSpPr>
        <a:xfrm>
          <a:off x="0" y="0"/>
          <a:ext cx="0" cy="0"/>
          <a:chOff x="0" y="0"/>
          <a:chExt cx="0" cy="0"/>
        </a:xfrm>
      </p:grpSpPr>
      <p:sp>
        <p:nvSpPr>
          <p:cNvPr id="13" name="Rectangle 12" descr="Red">
            <a:extLst>
              <a:ext uri="{FF2B5EF4-FFF2-40B4-BE49-F238E27FC236}">
                <a16:creationId xmlns:a16="http://schemas.microsoft.com/office/drawing/2014/main" id="{2D90F0AD-A8D2-7F49-B15F-55C6715B58F8}"/>
              </a:ext>
              <a:ext uri="{C183D7F6-B498-43B3-948B-1728B52AA6E4}">
                <adec:decorative xmlns:adec="http://schemas.microsoft.com/office/drawing/2017/decorative" val="0"/>
              </a:ext>
            </a:extLst>
          </p:cNvPr>
          <p:cNvSpPr/>
          <p:nvPr userDrawn="1"/>
        </p:nvSpPr>
        <p:spPr>
          <a:xfrm>
            <a:off x="7359127" y="952501"/>
            <a:ext cx="3791983" cy="49333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4C28773-62A5-3B42-88FB-417CDAFBF530}"/>
              </a:ext>
            </a:extLst>
          </p:cNvPr>
          <p:cNvSpPr>
            <a:spLocks noGrp="1"/>
          </p:cNvSpPr>
          <p:nvPr>
            <p:ph type="title" hasCustomPrompt="1"/>
          </p:nvPr>
        </p:nvSpPr>
        <p:spPr>
          <a:xfrm>
            <a:off x="7679149" y="3216036"/>
            <a:ext cx="3141553" cy="425927"/>
          </a:xfrm>
          <a:prstGeom prst="rect">
            <a:avLst/>
          </a:prstGeom>
        </p:spPr>
        <p:txBody>
          <a:bodyPr anchor="b" anchorCtr="0"/>
          <a:lstStyle>
            <a:lvl1pPr>
              <a:defRPr sz="3200" cap="none" baseline="0">
                <a:solidFill>
                  <a:schemeClr val="bg1"/>
                </a:solidFill>
                <a:latin typeface="Arial Black" panose="020B0604020202020204" pitchFamily="34" charset="0"/>
              </a:defRPr>
            </a:lvl1pPr>
          </a:lstStyle>
          <a:p>
            <a:r>
              <a:rPr lang="en-GB" dirty="0"/>
              <a:t>Title</a:t>
            </a:r>
            <a:endParaRPr lang="en-US" dirty="0"/>
          </a:p>
        </p:txBody>
      </p:sp>
      <p:sp>
        <p:nvSpPr>
          <p:cNvPr id="4" name="Text Placeholder 3">
            <a:extLst>
              <a:ext uri="{FF2B5EF4-FFF2-40B4-BE49-F238E27FC236}">
                <a16:creationId xmlns:a16="http://schemas.microsoft.com/office/drawing/2014/main" id="{D015FB4C-4EAB-1546-8FCE-BC73C0F9769D}"/>
              </a:ext>
            </a:extLst>
          </p:cNvPr>
          <p:cNvSpPr>
            <a:spLocks noGrp="1"/>
          </p:cNvSpPr>
          <p:nvPr>
            <p:ph type="body" sz="quarter" idx="15" hasCustomPrompt="1"/>
          </p:nvPr>
        </p:nvSpPr>
        <p:spPr>
          <a:xfrm>
            <a:off x="7679149" y="3741737"/>
            <a:ext cx="3141552" cy="1842317"/>
          </a:xfrm>
          <a:prstGeom prst="rect">
            <a:avLst/>
          </a:prstGeom>
        </p:spPr>
        <p:txBody>
          <a:bodyPr/>
          <a:lstStyle>
            <a:lvl1pPr marL="0" indent="0">
              <a:buNone/>
              <a:defRPr sz="2400" baseline="0">
                <a:solidFill>
                  <a:schemeClr val="bg1"/>
                </a:solidFill>
              </a:defRPr>
            </a:lvl1pPr>
          </a:lstStyle>
          <a:p>
            <a:pPr lvl="0"/>
            <a:r>
              <a:rPr lang="en-GB" dirty="0"/>
              <a:t>Click to add a short copy</a:t>
            </a:r>
            <a:endParaRPr lang="en-US" dirty="0"/>
          </a:p>
        </p:txBody>
      </p:sp>
      <p:sp>
        <p:nvSpPr>
          <p:cNvPr id="8" name="Picture Placeholder 7">
            <a:extLst>
              <a:ext uri="{FF2B5EF4-FFF2-40B4-BE49-F238E27FC236}">
                <a16:creationId xmlns:a16="http://schemas.microsoft.com/office/drawing/2014/main" id="{B19B5CF3-B191-481F-A975-3BF9A9945F0B}"/>
              </a:ext>
            </a:extLst>
          </p:cNvPr>
          <p:cNvSpPr>
            <a:spLocks noGrp="1"/>
          </p:cNvSpPr>
          <p:nvPr>
            <p:ph type="pic" sz="quarter" idx="17" hasCustomPrompt="1"/>
          </p:nvPr>
        </p:nvSpPr>
        <p:spPr>
          <a:xfrm>
            <a:off x="0" y="0"/>
            <a:ext cx="8107680" cy="6858000"/>
          </a:xfrm>
          <a:custGeom>
            <a:avLst/>
            <a:gdLst>
              <a:gd name="connsiteX0" fmla="*/ 0 w 8107680"/>
              <a:gd name="connsiteY0" fmla="*/ 0 h 6858000"/>
              <a:gd name="connsiteX1" fmla="*/ 8107680 w 8107680"/>
              <a:gd name="connsiteY1" fmla="*/ 0 h 6858000"/>
              <a:gd name="connsiteX2" fmla="*/ 8107680 w 8107680"/>
              <a:gd name="connsiteY2" fmla="*/ 6858000 h 6858000"/>
              <a:gd name="connsiteX3" fmla="*/ 0 w 8107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07680" h="6858000">
                <a:moveTo>
                  <a:pt x="0" y="0"/>
                </a:moveTo>
                <a:lnTo>
                  <a:pt x="8107680" y="0"/>
                </a:lnTo>
                <a:lnTo>
                  <a:pt x="8107680" y="6858000"/>
                </a:lnTo>
                <a:lnTo>
                  <a:pt x="0" y="6858000"/>
                </a:lnTo>
                <a:close/>
              </a:path>
            </a:pathLst>
          </a:custGeom>
        </p:spPr>
        <p:txBody>
          <a:bodyPr wrap="square">
            <a:noAutofit/>
          </a:bodyPr>
          <a:lstStyle>
            <a:lvl1pPr marL="0" indent="0">
              <a:buNone/>
              <a:defRPr lang="en-GB" sz="1600" kern="1200" baseline="0" dirty="0" smtClean="0">
                <a:solidFill>
                  <a:schemeClr val="accent1"/>
                </a:solidFill>
                <a:latin typeface="+mn-lt"/>
                <a:ea typeface="+mn-ea"/>
                <a:cs typeface="+mn-cs"/>
              </a:defRPr>
            </a:lvl1pPr>
          </a:lstStyle>
          <a:p>
            <a:r>
              <a:rPr lang="en-US" dirty="0"/>
              <a:t>Click to add Picture</a:t>
            </a:r>
            <a:endParaRPr lang="en-GB" dirty="0"/>
          </a:p>
        </p:txBody>
      </p:sp>
      <p:sp>
        <p:nvSpPr>
          <p:cNvPr id="10" name="Text Placeholder 8">
            <a:extLst>
              <a:ext uri="{FF2B5EF4-FFF2-40B4-BE49-F238E27FC236}">
                <a16:creationId xmlns:a16="http://schemas.microsoft.com/office/drawing/2014/main" id="{6A672AB4-D24F-4ECB-8506-139C950CB8E0}"/>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dirty="0"/>
              <a:t>Image label (Locations)</a:t>
            </a:r>
            <a:endParaRPr lang="en-US" dirty="0"/>
          </a:p>
        </p:txBody>
      </p:sp>
      <p:sp>
        <p:nvSpPr>
          <p:cNvPr id="9" name="Slide Number Placeholder 5">
            <a:extLst>
              <a:ext uri="{FF2B5EF4-FFF2-40B4-BE49-F238E27FC236}">
                <a16:creationId xmlns:a16="http://schemas.microsoft.com/office/drawing/2014/main" id="{239EBE0A-426C-9D46-912A-83AB28C0D5FC}"/>
              </a:ext>
            </a:extLst>
          </p:cNvPr>
          <p:cNvSpPr>
            <a:spLocks noGrp="1"/>
          </p:cNvSpPr>
          <p:nvPr>
            <p:ph type="sldNum" sz="quarter" idx="4"/>
          </p:nvPr>
        </p:nvSpPr>
        <p:spPr>
          <a:xfrm>
            <a:off x="8610600" y="6356350"/>
            <a:ext cx="3272030" cy="365125"/>
          </a:xfrm>
          <a:prstGeom prst="rect">
            <a:avLst/>
          </a:prstGeom>
        </p:spPr>
        <p:txBody>
          <a:bodyPr vert="horz" lIns="91440" tIns="45720" rIns="91440" bIns="45720" rtlCol="0" anchor="ctr"/>
          <a:lstStyle>
            <a:lvl1pPr algn="r">
              <a:defRPr sz="1200" baseline="0">
                <a:solidFill>
                  <a:schemeClr val="tx1">
                    <a:tint val="75000"/>
                  </a:schemeClr>
                </a:solidFill>
                <a:latin typeface="Arial" panose="020B0604020202020204" pitchFamily="34" charset="0"/>
              </a:defRPr>
            </a:lvl1pPr>
          </a:lstStyle>
          <a:p>
            <a:fld id="{FBE75506-EA2C-084A-BE64-DAB3BDCD7D3B}" type="slidenum">
              <a:rPr lang="en-US" smtClean="0"/>
              <a:pPr/>
              <a:t>‹#›</a:t>
            </a:fld>
            <a:endParaRPr lang="en-US" dirty="0"/>
          </a:p>
        </p:txBody>
      </p:sp>
    </p:spTree>
    <p:extLst>
      <p:ext uri="{BB962C8B-B14F-4D97-AF65-F5344CB8AC3E}">
        <p14:creationId xmlns:p14="http://schemas.microsoft.com/office/powerpoint/2010/main" val="1042043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Open pag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7" name="Content Placeholder 3">
            <a:extLst>
              <a:ext uri="{FF2B5EF4-FFF2-40B4-BE49-F238E27FC236}">
                <a16:creationId xmlns:a16="http://schemas.microsoft.com/office/drawing/2014/main" id="{694CE70A-EC6D-3745-9B50-79A28BAC6783}"/>
              </a:ext>
            </a:extLst>
          </p:cNvPr>
          <p:cNvSpPr>
            <a:spLocks noGrp="1"/>
          </p:cNvSpPr>
          <p:nvPr>
            <p:ph sz="quarter" idx="10" hasCustomPrompt="1"/>
          </p:nvPr>
        </p:nvSpPr>
        <p:spPr>
          <a:xfrm>
            <a:off x="325439" y="1157898"/>
            <a:ext cx="11561761" cy="4971439"/>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3" name="Picture 2">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553666521"/>
      </p:ext>
    </p:extLst>
  </p:cSld>
  <p:clrMapOvr>
    <a:masterClrMapping/>
  </p:clrMapOvr>
  <p:extLst>
    <p:ext uri="{DCECCB84-F9BA-43D5-87BE-67443E8EF086}">
      <p15:sldGuideLst xmlns:p15="http://schemas.microsoft.com/office/powerpoint/2012/main">
        <p15:guide id="1" orient="horz" pos="245" userDrawn="1">
          <p15:clr>
            <a:srgbClr val="FBAE40"/>
          </p15:clr>
        </p15:guide>
        <p15:guide id="2" pos="565" userDrawn="1">
          <p15:clr>
            <a:srgbClr val="FBAE40"/>
          </p15:clr>
        </p15:guide>
        <p15:guide id="3" orient="horz" pos="570" userDrawn="1">
          <p15:clr>
            <a:srgbClr val="FBAE40"/>
          </p15:clr>
        </p15:guide>
        <p15:guide id="4" orient="horz" pos="724" userDrawn="1">
          <p15:clr>
            <a:srgbClr val="FBAE40"/>
          </p15:clr>
        </p15:guide>
        <p15:guide id="5" pos="7488" userDrawn="1">
          <p15:clr>
            <a:srgbClr val="FBAE40"/>
          </p15:clr>
        </p15:guide>
        <p15:guide id="6" orient="horz" pos="3997" userDrawn="1">
          <p15:clr>
            <a:srgbClr val="FBAE40"/>
          </p15:clr>
        </p15:guide>
        <p15:guide id="7" pos="205" userDrawn="1">
          <p15:clr>
            <a:srgbClr val="FBAE40"/>
          </p15:clr>
        </p15:guide>
        <p15:guide id="8" orient="horz" pos="386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Open page_Sub_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0" name="Content Placeholder 3">
            <a:extLst>
              <a:ext uri="{FF2B5EF4-FFF2-40B4-BE49-F238E27FC236}">
                <a16:creationId xmlns:a16="http://schemas.microsoft.com/office/drawing/2014/main" id="{1FEA8EB3-AEAF-43ED-A733-0838A3E6CDBA}"/>
              </a:ext>
            </a:extLst>
          </p:cNvPr>
          <p:cNvSpPr>
            <a:spLocks noGrp="1"/>
          </p:cNvSpPr>
          <p:nvPr>
            <p:ph sz="quarter" idx="15"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7" name="Content Placeholder 3">
            <a:extLst>
              <a:ext uri="{FF2B5EF4-FFF2-40B4-BE49-F238E27FC236}">
                <a16:creationId xmlns:a16="http://schemas.microsoft.com/office/drawing/2014/main" id="{694CE70A-EC6D-3745-9B50-79A28BAC6783}"/>
              </a:ext>
            </a:extLst>
          </p:cNvPr>
          <p:cNvSpPr>
            <a:spLocks noGrp="1"/>
          </p:cNvSpPr>
          <p:nvPr>
            <p:ph sz="quarter" idx="10" hasCustomPrompt="1"/>
          </p:nvPr>
        </p:nvSpPr>
        <p:spPr>
          <a:xfrm>
            <a:off x="325439" y="1683866"/>
            <a:ext cx="11561761" cy="446357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9" name="Picture Placeholder 4">
            <a:extLst>
              <a:ext uri="{FF2B5EF4-FFF2-40B4-BE49-F238E27FC236}">
                <a16:creationId xmlns:a16="http://schemas.microsoft.com/office/drawing/2014/main" id="{50F89AB6-EF92-4E49-981B-06A9965CAC19}"/>
              </a:ext>
              <a:ext uri="{C183D7F6-B498-43B3-948B-1728B52AA6E4}">
                <adec:decorative xmlns:adec="http://schemas.microsoft.com/office/drawing/2017/decorative" val="0"/>
              </a:ext>
            </a:extLst>
          </p:cNvPr>
          <p:cNvSpPr>
            <a:spLocks noGrp="1"/>
          </p:cNvSpPr>
          <p:nvPr>
            <p:ph type="pic" sz="quarter" idx="16"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1" name="Picture 10">
            <a:extLst>
              <a:ext uri="{FF2B5EF4-FFF2-40B4-BE49-F238E27FC236}">
                <a16:creationId xmlns:a16="http://schemas.microsoft.com/office/drawing/2014/main" id="{1451CFEE-B823-9A4D-ABE9-715015314F8A}"/>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1648953780"/>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userDrawn="1">
          <p15:clr>
            <a:srgbClr val="FBAE40"/>
          </p15:clr>
        </p15:guide>
        <p15:guide id="10" orient="horz" pos="105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Open page_2 Graph Placeholder">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5" name="Content Placeholder 3">
            <a:extLst>
              <a:ext uri="{FF2B5EF4-FFF2-40B4-BE49-F238E27FC236}">
                <a16:creationId xmlns:a16="http://schemas.microsoft.com/office/drawing/2014/main" id="{DA84CA69-624D-400B-B106-185981A31CB1}"/>
              </a:ext>
            </a:extLst>
          </p:cNvPr>
          <p:cNvSpPr>
            <a:spLocks noGrp="1"/>
          </p:cNvSpPr>
          <p:nvPr>
            <p:ph sz="quarter" idx="15"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6" name="Content Placeholder 3">
            <a:extLst>
              <a:ext uri="{FF2B5EF4-FFF2-40B4-BE49-F238E27FC236}">
                <a16:creationId xmlns:a16="http://schemas.microsoft.com/office/drawing/2014/main" id="{9C279765-89B8-4B4B-AB16-7C072BEF08E9}"/>
              </a:ext>
            </a:extLst>
          </p:cNvPr>
          <p:cNvSpPr>
            <a:spLocks noGrp="1"/>
          </p:cNvSpPr>
          <p:nvPr>
            <p:ph sz="quarter" idx="18" hasCustomPrompt="1"/>
          </p:nvPr>
        </p:nvSpPr>
        <p:spPr>
          <a:xfrm>
            <a:off x="325439" y="1683426"/>
            <a:ext cx="11561761"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2600325"/>
            <a:ext cx="5649566"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dirty="0"/>
              <a:t>Click to add Chart/Graph/Image</a:t>
            </a:r>
          </a:p>
        </p:txBody>
      </p:sp>
      <p:sp>
        <p:nvSpPr>
          <p:cNvPr id="11" name="Content Placeholder 9">
            <a:extLst>
              <a:ext uri="{FF2B5EF4-FFF2-40B4-BE49-F238E27FC236}">
                <a16:creationId xmlns:a16="http://schemas.microsoft.com/office/drawing/2014/main" id="{7521B2AA-EC5B-43B0-8A6C-6BE4FF3832BB}"/>
              </a:ext>
            </a:extLst>
          </p:cNvPr>
          <p:cNvSpPr>
            <a:spLocks noGrp="1"/>
          </p:cNvSpPr>
          <p:nvPr>
            <p:ph sz="quarter" idx="17" hasCustomPrompt="1"/>
          </p:nvPr>
        </p:nvSpPr>
        <p:spPr>
          <a:xfrm>
            <a:off x="6228582" y="2600325"/>
            <a:ext cx="5649566" cy="3538538"/>
          </a:xfrm>
          <a:prstGeom prst="rect">
            <a:avLst/>
          </a:prstGeom>
        </p:spPr>
        <p:txBody>
          <a:bodyPr tIns="0" bIns="0"/>
          <a:lstStyle>
            <a:lvl1pPr>
              <a:lnSpc>
                <a:spcPct val="100000"/>
              </a:lnSpc>
              <a:spcBef>
                <a:spcPts val="0"/>
              </a:spcBef>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1000"/>
              </a:spcBef>
              <a:buClr>
                <a:srgbClr val="E41F18"/>
              </a:buClr>
              <a:buFont typeface="Arial" panose="020B0604020202020204" pitchFamily="34" charset="0"/>
              <a:buNone/>
            </a:pPr>
            <a:r>
              <a:rPr lang="en-US" dirty="0"/>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2" name="Picture Placeholder 4">
            <a:extLst>
              <a:ext uri="{FF2B5EF4-FFF2-40B4-BE49-F238E27FC236}">
                <a16:creationId xmlns:a16="http://schemas.microsoft.com/office/drawing/2014/main" id="{627E6AC7-39E2-3E47-B374-4D873C8FB1E5}"/>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3" name="Picture 12">
            <a:extLst>
              <a:ext uri="{FF2B5EF4-FFF2-40B4-BE49-F238E27FC236}">
                <a16:creationId xmlns:a16="http://schemas.microsoft.com/office/drawing/2014/main" id="{DB018FEC-D8C0-A04E-86F3-AE4142522968}"/>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2764628719"/>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userDrawn="1">
          <p15:clr>
            <a:srgbClr val="FBAE40"/>
          </p15:clr>
        </p15:guide>
        <p15:guide id="11" orient="horz" pos="1488" userDrawn="1">
          <p15:clr>
            <a:srgbClr val="FBAE40"/>
          </p15:clr>
        </p15:guide>
        <p15:guide id="12" orient="horz" pos="16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_Open page_2 Graph Placeholder">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6" name="Content Placeholder 3">
            <a:extLst>
              <a:ext uri="{FF2B5EF4-FFF2-40B4-BE49-F238E27FC236}">
                <a16:creationId xmlns:a16="http://schemas.microsoft.com/office/drawing/2014/main" id="{9C279765-89B8-4B4B-AB16-7C072BEF08E9}"/>
              </a:ext>
            </a:extLst>
          </p:cNvPr>
          <p:cNvSpPr>
            <a:spLocks noGrp="1"/>
          </p:cNvSpPr>
          <p:nvPr>
            <p:ph sz="quarter" idx="18" hasCustomPrompt="1"/>
          </p:nvPr>
        </p:nvSpPr>
        <p:spPr>
          <a:xfrm>
            <a:off x="325439" y="1159183"/>
            <a:ext cx="11561761"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p:txBody>
      </p:sp>
      <p:sp>
        <p:nvSpPr>
          <p:cNvPr id="15" name="Content Placeholder 3">
            <a:extLst>
              <a:ext uri="{FF2B5EF4-FFF2-40B4-BE49-F238E27FC236}">
                <a16:creationId xmlns:a16="http://schemas.microsoft.com/office/drawing/2014/main" id="{DA84CA69-624D-400B-B106-185981A31CB1}"/>
              </a:ext>
            </a:extLst>
          </p:cNvPr>
          <p:cNvSpPr>
            <a:spLocks noGrp="1"/>
          </p:cNvSpPr>
          <p:nvPr>
            <p:ph sz="quarter" idx="15" hasCustomPrompt="1"/>
          </p:nvPr>
        </p:nvSpPr>
        <p:spPr>
          <a:xfrm>
            <a:off x="325440" y="2065000"/>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2600325"/>
            <a:ext cx="5649566"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dirty="0"/>
              <a:t>Click to add Chart/Graph/Image</a:t>
            </a:r>
          </a:p>
        </p:txBody>
      </p:sp>
      <p:sp>
        <p:nvSpPr>
          <p:cNvPr id="12" name="Content Placeholder 3">
            <a:extLst>
              <a:ext uri="{FF2B5EF4-FFF2-40B4-BE49-F238E27FC236}">
                <a16:creationId xmlns:a16="http://schemas.microsoft.com/office/drawing/2014/main" id="{BAC9CFCE-90A3-46F0-A6A3-A6121A3B2E7C}"/>
              </a:ext>
            </a:extLst>
          </p:cNvPr>
          <p:cNvSpPr>
            <a:spLocks noGrp="1"/>
          </p:cNvSpPr>
          <p:nvPr>
            <p:ph sz="quarter" idx="19" hasCustomPrompt="1"/>
          </p:nvPr>
        </p:nvSpPr>
        <p:spPr>
          <a:xfrm>
            <a:off x="6228582" y="2065000"/>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1" name="Content Placeholder 9">
            <a:extLst>
              <a:ext uri="{FF2B5EF4-FFF2-40B4-BE49-F238E27FC236}">
                <a16:creationId xmlns:a16="http://schemas.microsoft.com/office/drawing/2014/main" id="{7521B2AA-EC5B-43B0-8A6C-6BE4FF3832BB}"/>
              </a:ext>
            </a:extLst>
          </p:cNvPr>
          <p:cNvSpPr>
            <a:spLocks noGrp="1"/>
          </p:cNvSpPr>
          <p:nvPr>
            <p:ph sz="quarter" idx="17" hasCustomPrompt="1"/>
          </p:nvPr>
        </p:nvSpPr>
        <p:spPr>
          <a:xfrm>
            <a:off x="6228582" y="2600325"/>
            <a:ext cx="5649566" cy="3538538"/>
          </a:xfrm>
          <a:prstGeom prst="rect">
            <a:avLst/>
          </a:prstGeom>
        </p:spPr>
        <p:txBody>
          <a:bodyPr tIns="0" bIns="0"/>
          <a:lstStyle>
            <a:lvl1pPr>
              <a:lnSpc>
                <a:spcPct val="100000"/>
              </a:lnSpc>
              <a:spcBef>
                <a:spcPts val="0"/>
              </a:spcBef>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1000"/>
              </a:spcBef>
              <a:buClr>
                <a:srgbClr val="E41F18"/>
              </a:buClr>
              <a:buFont typeface="Arial" panose="020B0604020202020204" pitchFamily="34" charset="0"/>
              <a:buNone/>
            </a:pPr>
            <a:r>
              <a:rPr lang="en-US" dirty="0"/>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3" name="Picture Placeholder 4">
            <a:extLst>
              <a:ext uri="{FF2B5EF4-FFF2-40B4-BE49-F238E27FC236}">
                <a16:creationId xmlns:a16="http://schemas.microsoft.com/office/drawing/2014/main" id="{63586CC4-DABB-2D4F-BFD0-C29AC252710A}"/>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4" name="Picture 13">
            <a:extLst>
              <a:ext uri="{FF2B5EF4-FFF2-40B4-BE49-F238E27FC236}">
                <a16:creationId xmlns:a16="http://schemas.microsoft.com/office/drawing/2014/main" id="{DC4CC767-77DE-1F47-85B9-952129BA576A}"/>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2068596263"/>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userDrawn="1">
          <p15:clr>
            <a:srgbClr val="FBAE40"/>
          </p15:clr>
        </p15:guide>
        <p15:guide id="11" orient="horz" pos="1488" userDrawn="1">
          <p15:clr>
            <a:srgbClr val="FBAE40"/>
          </p15:clr>
        </p15:guide>
        <p15:guide id="12" orient="horz" pos="16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_Open page_2 Graph Placeholder">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5" name="Content Placeholder 3">
            <a:extLst>
              <a:ext uri="{FF2B5EF4-FFF2-40B4-BE49-F238E27FC236}">
                <a16:creationId xmlns:a16="http://schemas.microsoft.com/office/drawing/2014/main" id="{DA84CA69-624D-400B-B106-185981A31CB1}"/>
              </a:ext>
            </a:extLst>
          </p:cNvPr>
          <p:cNvSpPr>
            <a:spLocks noGrp="1"/>
          </p:cNvSpPr>
          <p:nvPr>
            <p:ph sz="quarter" idx="15" hasCustomPrompt="1"/>
          </p:nvPr>
        </p:nvSpPr>
        <p:spPr>
          <a:xfrm>
            <a:off x="325440"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6" name="Content Placeholder 3">
            <a:extLst>
              <a:ext uri="{FF2B5EF4-FFF2-40B4-BE49-F238E27FC236}">
                <a16:creationId xmlns:a16="http://schemas.microsoft.com/office/drawing/2014/main" id="{9C279765-89B8-4B4B-AB16-7C072BEF08E9}"/>
              </a:ext>
            </a:extLst>
          </p:cNvPr>
          <p:cNvSpPr>
            <a:spLocks noGrp="1"/>
          </p:cNvSpPr>
          <p:nvPr>
            <p:ph sz="quarter" idx="18" hasCustomPrompt="1"/>
          </p:nvPr>
        </p:nvSpPr>
        <p:spPr>
          <a:xfrm>
            <a:off x="325440" y="1683426"/>
            <a:ext cx="5649566"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2600325"/>
            <a:ext cx="5649566"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dirty="0"/>
              <a:t>Click to add Chart/Graph/Image</a:t>
            </a:r>
          </a:p>
        </p:txBody>
      </p:sp>
      <p:sp>
        <p:nvSpPr>
          <p:cNvPr id="12" name="Content Placeholder 3">
            <a:extLst>
              <a:ext uri="{FF2B5EF4-FFF2-40B4-BE49-F238E27FC236}">
                <a16:creationId xmlns:a16="http://schemas.microsoft.com/office/drawing/2014/main" id="{D63707EB-C232-46ED-86F2-D4669D03038E}"/>
              </a:ext>
            </a:extLst>
          </p:cNvPr>
          <p:cNvSpPr>
            <a:spLocks noGrp="1"/>
          </p:cNvSpPr>
          <p:nvPr>
            <p:ph sz="quarter" idx="19" hasCustomPrompt="1"/>
          </p:nvPr>
        </p:nvSpPr>
        <p:spPr>
          <a:xfrm>
            <a:off x="6228582"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3" name="Content Placeholder 3">
            <a:extLst>
              <a:ext uri="{FF2B5EF4-FFF2-40B4-BE49-F238E27FC236}">
                <a16:creationId xmlns:a16="http://schemas.microsoft.com/office/drawing/2014/main" id="{65462C8B-E0BC-458E-98BE-7B1A2D4B415A}"/>
              </a:ext>
            </a:extLst>
          </p:cNvPr>
          <p:cNvSpPr>
            <a:spLocks noGrp="1"/>
          </p:cNvSpPr>
          <p:nvPr>
            <p:ph sz="quarter" idx="20" hasCustomPrompt="1"/>
          </p:nvPr>
        </p:nvSpPr>
        <p:spPr>
          <a:xfrm>
            <a:off x="6228582" y="1683426"/>
            <a:ext cx="5649566"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p:txBody>
      </p:sp>
      <p:sp>
        <p:nvSpPr>
          <p:cNvPr id="11" name="Content Placeholder 9">
            <a:extLst>
              <a:ext uri="{FF2B5EF4-FFF2-40B4-BE49-F238E27FC236}">
                <a16:creationId xmlns:a16="http://schemas.microsoft.com/office/drawing/2014/main" id="{7521B2AA-EC5B-43B0-8A6C-6BE4FF3832BB}"/>
              </a:ext>
            </a:extLst>
          </p:cNvPr>
          <p:cNvSpPr>
            <a:spLocks noGrp="1"/>
          </p:cNvSpPr>
          <p:nvPr>
            <p:ph sz="quarter" idx="17" hasCustomPrompt="1"/>
          </p:nvPr>
        </p:nvSpPr>
        <p:spPr>
          <a:xfrm>
            <a:off x="6228582" y="2600325"/>
            <a:ext cx="5649566" cy="3538538"/>
          </a:xfrm>
          <a:prstGeom prst="rect">
            <a:avLst/>
          </a:prstGeom>
        </p:spPr>
        <p:txBody>
          <a:bodyPr tIns="0" bIns="0"/>
          <a:lstStyle>
            <a:lvl1pPr>
              <a:lnSpc>
                <a:spcPct val="100000"/>
              </a:lnSpc>
              <a:spcBef>
                <a:spcPts val="0"/>
              </a:spcBef>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1000"/>
              </a:spcBef>
              <a:buClr>
                <a:srgbClr val="E41F18"/>
              </a:buClr>
              <a:buFont typeface="Arial" panose="020B0604020202020204" pitchFamily="34" charset="0"/>
              <a:buNone/>
            </a:pPr>
            <a:r>
              <a:rPr lang="en-US" dirty="0"/>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8" name="Picture Placeholder 4">
            <a:extLst>
              <a:ext uri="{FF2B5EF4-FFF2-40B4-BE49-F238E27FC236}">
                <a16:creationId xmlns:a16="http://schemas.microsoft.com/office/drawing/2014/main" id="{0C70EEFD-4AD8-6A43-832A-205712F9BD7F}"/>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4" name="Picture 13">
            <a:extLst>
              <a:ext uri="{FF2B5EF4-FFF2-40B4-BE49-F238E27FC236}">
                <a16:creationId xmlns:a16="http://schemas.microsoft.com/office/drawing/2014/main" id="{5125BAB1-2160-8041-A15D-C196E49A12A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3691075371"/>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userDrawn="1">
          <p15:clr>
            <a:srgbClr val="FBAE40"/>
          </p15:clr>
        </p15:guide>
        <p15:guide id="11" orient="horz" pos="1488" userDrawn="1">
          <p15:clr>
            <a:srgbClr val="FBAE40"/>
          </p15:clr>
        </p15:guide>
        <p15:guide id="12" orient="horz" pos="163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Subtitle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2" name="Content Placeholder 3">
            <a:extLst>
              <a:ext uri="{FF2B5EF4-FFF2-40B4-BE49-F238E27FC236}">
                <a16:creationId xmlns:a16="http://schemas.microsoft.com/office/drawing/2014/main" id="{CFA28A5D-BBBD-4531-AB19-30230F3896D1}"/>
              </a:ext>
            </a:extLst>
          </p:cNvPr>
          <p:cNvSpPr>
            <a:spLocks noGrp="1"/>
          </p:cNvSpPr>
          <p:nvPr>
            <p:ph sz="quarter" idx="15"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3" name="Content Placeholder 3">
            <a:extLst>
              <a:ext uri="{FF2B5EF4-FFF2-40B4-BE49-F238E27FC236}">
                <a16:creationId xmlns:a16="http://schemas.microsoft.com/office/drawing/2014/main" id="{6CDD2952-EC48-4368-A15E-602C698A4485}"/>
              </a:ext>
            </a:extLst>
          </p:cNvPr>
          <p:cNvSpPr>
            <a:spLocks noGrp="1"/>
          </p:cNvSpPr>
          <p:nvPr>
            <p:ph sz="quarter" idx="18" hasCustomPrompt="1"/>
          </p:nvPr>
        </p:nvSpPr>
        <p:spPr>
          <a:xfrm>
            <a:off x="325439" y="1683426"/>
            <a:ext cx="11561761" cy="678774"/>
          </a:xfrm>
          <a:prstGeom prst="rect">
            <a:avLst/>
          </a:prstGeom>
        </p:spPr>
        <p:txBody>
          <a:bodyPr tIns="0" bIns="0" anchor="t"/>
          <a:lstStyle>
            <a:lvl1pPr marL="0" indent="0">
              <a:lnSpc>
                <a:spcPct val="100000"/>
              </a:lnSpc>
              <a:spcBef>
                <a:spcPts val="0"/>
              </a:spcBef>
              <a:spcAft>
                <a:spcPts val="0"/>
              </a:spcAft>
              <a:buClr>
                <a:srgbClr val="E41F18"/>
              </a:buClr>
              <a:buNone/>
              <a:defRPr sz="1600" b="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8" y="2600325"/>
            <a:ext cx="11561761" cy="3538538"/>
          </a:xfrm>
          <a:prstGeom prst="rect">
            <a:avLst/>
          </a:prstGeom>
        </p:spPr>
        <p:txBody>
          <a:bodyPr tIns="0" bIns="0"/>
          <a:lstStyle>
            <a:lvl1pPr>
              <a:defRPr lang="en-US" sz="1600" baseline="0" dirty="0" smtClean="0">
                <a:solidFill>
                  <a:schemeClr val="accent1"/>
                </a:solidFill>
              </a:defRPr>
            </a:lvl1pPr>
          </a:lstStyle>
          <a:p>
            <a:pPr marL="0" lvl="0" indent="0">
              <a:lnSpc>
                <a:spcPct val="100000"/>
              </a:lnSpc>
              <a:spcBef>
                <a:spcPts val="0"/>
              </a:spcBef>
              <a:spcAft>
                <a:spcPts val="600"/>
              </a:spcAft>
              <a:buClr>
                <a:srgbClr val="E41F18"/>
              </a:buClr>
              <a:buNone/>
            </a:pPr>
            <a:r>
              <a:rPr lang="en-US" dirty="0"/>
              <a:t>Click to add Chart/Graph/Image</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1" name="Picture Placeholder 4">
            <a:extLst>
              <a:ext uri="{FF2B5EF4-FFF2-40B4-BE49-F238E27FC236}">
                <a16:creationId xmlns:a16="http://schemas.microsoft.com/office/drawing/2014/main" id="{624ACC40-DE07-034C-BD8D-55CE23D25E38}"/>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4" name="Picture 13">
            <a:extLst>
              <a:ext uri="{FF2B5EF4-FFF2-40B4-BE49-F238E27FC236}">
                <a16:creationId xmlns:a16="http://schemas.microsoft.com/office/drawing/2014/main" id="{D614169D-14EE-C94B-8635-9A995B85DEB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1874567507"/>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Subtitle_Text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5" name="Content Placeholder 3">
            <a:extLst>
              <a:ext uri="{FF2B5EF4-FFF2-40B4-BE49-F238E27FC236}">
                <a16:creationId xmlns:a16="http://schemas.microsoft.com/office/drawing/2014/main" id="{F990DFBB-805D-41FA-8627-8AC4DCA99EC0}"/>
              </a:ext>
            </a:extLst>
          </p:cNvPr>
          <p:cNvSpPr>
            <a:spLocks noGrp="1"/>
          </p:cNvSpPr>
          <p:nvPr>
            <p:ph sz="quarter" idx="19"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1675285"/>
            <a:ext cx="5649566" cy="4464050"/>
          </a:xfrm>
          <a:prstGeom prst="rect">
            <a:avLst/>
          </a:prstGeom>
        </p:spPr>
        <p:txBody>
          <a:bodyPr tIns="0" bIns="0"/>
          <a:lstStyle>
            <a:lvl1pPr>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r>
              <a:rPr lang="en-US" dirty="0"/>
              <a:t>Click to add Chart/Graph/Image</a:t>
            </a:r>
          </a:p>
        </p:txBody>
      </p:sp>
      <p:sp>
        <p:nvSpPr>
          <p:cNvPr id="17" name="Content Placeholder 3">
            <a:extLst>
              <a:ext uri="{FF2B5EF4-FFF2-40B4-BE49-F238E27FC236}">
                <a16:creationId xmlns:a16="http://schemas.microsoft.com/office/drawing/2014/main" id="{7A517C04-0466-47B0-A0C7-EF69C32A6955}"/>
              </a:ext>
            </a:extLst>
          </p:cNvPr>
          <p:cNvSpPr>
            <a:spLocks noGrp="1"/>
          </p:cNvSpPr>
          <p:nvPr>
            <p:ph sz="quarter" idx="10" hasCustomPrompt="1"/>
          </p:nvPr>
        </p:nvSpPr>
        <p:spPr>
          <a:xfrm>
            <a:off x="6228784" y="1682752"/>
            <a:ext cx="5658416" cy="4446585"/>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1" name="Picture Placeholder 4">
            <a:extLst>
              <a:ext uri="{FF2B5EF4-FFF2-40B4-BE49-F238E27FC236}">
                <a16:creationId xmlns:a16="http://schemas.microsoft.com/office/drawing/2014/main" id="{88AAD741-6BD8-1E4A-9C50-E76F48C90AB9}"/>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2" name="Picture 11">
            <a:extLst>
              <a:ext uri="{FF2B5EF4-FFF2-40B4-BE49-F238E27FC236}">
                <a16:creationId xmlns:a16="http://schemas.microsoft.com/office/drawing/2014/main" id="{3CD806AD-8B58-154E-BF0B-195E7249FEB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1179260588"/>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_Subtitle_Text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5" name="Content Placeholder 3">
            <a:extLst>
              <a:ext uri="{FF2B5EF4-FFF2-40B4-BE49-F238E27FC236}">
                <a16:creationId xmlns:a16="http://schemas.microsoft.com/office/drawing/2014/main" id="{F990DFBB-805D-41FA-8627-8AC4DCA99EC0}"/>
              </a:ext>
            </a:extLst>
          </p:cNvPr>
          <p:cNvSpPr>
            <a:spLocks noGrp="1"/>
          </p:cNvSpPr>
          <p:nvPr>
            <p:ph sz="quarter" idx="19" hasCustomPrompt="1"/>
          </p:nvPr>
        </p:nvSpPr>
        <p:spPr>
          <a:xfrm>
            <a:off x="325440"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0" name="Content Placeholder 9">
            <a:extLst>
              <a:ext uri="{FF2B5EF4-FFF2-40B4-BE49-F238E27FC236}">
                <a16:creationId xmlns:a16="http://schemas.microsoft.com/office/drawing/2014/main" id="{3F4F3576-DD38-441B-AF14-78E340021419}"/>
              </a:ext>
            </a:extLst>
          </p:cNvPr>
          <p:cNvSpPr>
            <a:spLocks noGrp="1"/>
          </p:cNvSpPr>
          <p:nvPr>
            <p:ph sz="quarter" idx="16" hasCustomPrompt="1"/>
          </p:nvPr>
        </p:nvSpPr>
        <p:spPr>
          <a:xfrm>
            <a:off x="325439" y="1675285"/>
            <a:ext cx="5649566" cy="4464050"/>
          </a:xfrm>
          <a:prstGeom prst="rect">
            <a:avLst/>
          </a:prstGeom>
        </p:spPr>
        <p:txBody>
          <a:bodyPr tIns="0" bIns="0"/>
          <a:lstStyle>
            <a:lvl1pPr>
              <a:defRPr lang="en-US" sz="1600" kern="1200" baseline="0" dirty="0" smtClean="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r>
              <a:rPr lang="en-US" dirty="0"/>
              <a:t>Click to add Chart/Graph/Image</a:t>
            </a:r>
          </a:p>
        </p:txBody>
      </p:sp>
      <p:sp>
        <p:nvSpPr>
          <p:cNvPr id="11" name="Content Placeholder 3">
            <a:extLst>
              <a:ext uri="{FF2B5EF4-FFF2-40B4-BE49-F238E27FC236}">
                <a16:creationId xmlns:a16="http://schemas.microsoft.com/office/drawing/2014/main" id="{3921D843-06EA-449D-8EF2-F647E5FB762E}"/>
              </a:ext>
            </a:extLst>
          </p:cNvPr>
          <p:cNvSpPr>
            <a:spLocks noGrp="1"/>
          </p:cNvSpPr>
          <p:nvPr>
            <p:ph sz="quarter" idx="20" hasCustomPrompt="1"/>
          </p:nvPr>
        </p:nvSpPr>
        <p:spPr>
          <a:xfrm>
            <a:off x="6237634"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7" name="Content Placeholder 3">
            <a:extLst>
              <a:ext uri="{FF2B5EF4-FFF2-40B4-BE49-F238E27FC236}">
                <a16:creationId xmlns:a16="http://schemas.microsoft.com/office/drawing/2014/main" id="{7A517C04-0466-47B0-A0C7-EF69C32A6955}"/>
              </a:ext>
            </a:extLst>
          </p:cNvPr>
          <p:cNvSpPr>
            <a:spLocks noGrp="1"/>
          </p:cNvSpPr>
          <p:nvPr>
            <p:ph sz="quarter" idx="10" hasCustomPrompt="1"/>
          </p:nvPr>
        </p:nvSpPr>
        <p:spPr>
          <a:xfrm>
            <a:off x="6228784" y="1682752"/>
            <a:ext cx="5658416" cy="4446585"/>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2" name="Picture Placeholder 4">
            <a:extLst>
              <a:ext uri="{FF2B5EF4-FFF2-40B4-BE49-F238E27FC236}">
                <a16:creationId xmlns:a16="http://schemas.microsoft.com/office/drawing/2014/main" id="{51FA8743-6D40-8F40-B55F-FBA0757CC1AA}"/>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3" name="Picture 12">
            <a:extLst>
              <a:ext uri="{FF2B5EF4-FFF2-40B4-BE49-F238E27FC236}">
                <a16:creationId xmlns:a16="http://schemas.microsoft.com/office/drawing/2014/main" id="{03AE5985-E192-DB4C-82B8-51D4C6FE5151}"/>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3996423859"/>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BVE_Cover/End_Middle bar">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2D894BF6-A0C0-43C0-ACD3-9A8F83AE45F7}"/>
              </a:ext>
              <a:ext uri="{C183D7F6-B498-43B3-948B-1728B52AA6E4}">
                <adec:decorative xmlns:adec="http://schemas.microsoft.com/office/drawing/2017/decorative" val="0"/>
              </a:ext>
            </a:extLst>
          </p:cNvPr>
          <p:cNvSpPr>
            <a:spLocks noGrp="1"/>
          </p:cNvSpPr>
          <p:nvPr>
            <p:ph type="pic" sz="quarter" idx="17" hasCustomPrompt="1"/>
          </p:nvPr>
        </p:nvSpPr>
        <p:spPr>
          <a:xfrm>
            <a:off x="0" y="8965"/>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dirty="0"/>
              <a:t>To add a background image, right click on the blue bar and send it to the back, then click the central icon to add background picture, then right click on the image and send it to the back so that the blue bar reappears in front of it.   </a:t>
            </a:r>
            <a:endParaRPr lang="en-GB" dirty="0"/>
          </a:p>
        </p:txBody>
      </p:sp>
      <p:sp>
        <p:nvSpPr>
          <p:cNvPr id="14" name="Title">
            <a:extLst>
              <a:ext uri="{FF2B5EF4-FFF2-40B4-BE49-F238E27FC236}">
                <a16:creationId xmlns:a16="http://schemas.microsoft.com/office/drawing/2014/main" id="{B2EFE6F6-D4B3-524D-A2FF-E67AAC361DDD}"/>
              </a:ext>
            </a:extLst>
          </p:cNvPr>
          <p:cNvSpPr>
            <a:spLocks noGrp="1"/>
          </p:cNvSpPr>
          <p:nvPr>
            <p:ph type="title" hasCustomPrompt="1"/>
          </p:nvPr>
        </p:nvSpPr>
        <p:spPr>
          <a:xfrm>
            <a:off x="1001259" y="2678129"/>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dirty="0"/>
              <a:t>Click to edit title</a:t>
            </a:r>
            <a:br>
              <a:rPr lang="en-GB" dirty="0"/>
            </a:br>
            <a:r>
              <a:rPr lang="en-GB" dirty="0"/>
              <a:t>no more than 2 lines please</a:t>
            </a:r>
            <a:endParaRPr lang="en-US" dirty="0"/>
          </a:p>
        </p:txBody>
      </p:sp>
      <p:sp>
        <p:nvSpPr>
          <p:cNvPr id="15" name="Sub-title">
            <a:extLst>
              <a:ext uri="{FF2B5EF4-FFF2-40B4-BE49-F238E27FC236}">
                <a16:creationId xmlns:a16="http://schemas.microsoft.com/office/drawing/2014/main" id="{3D9D4C4B-A286-AB4D-ADF9-BC5D8320DE85}"/>
              </a:ext>
            </a:extLst>
          </p:cNvPr>
          <p:cNvSpPr>
            <a:spLocks noGrp="1"/>
          </p:cNvSpPr>
          <p:nvPr>
            <p:ph type="body" sz="quarter" idx="13" hasCustomPrompt="1"/>
          </p:nvPr>
        </p:nvSpPr>
        <p:spPr>
          <a:xfrm>
            <a:off x="1001713" y="3799502"/>
            <a:ext cx="6423025" cy="410547"/>
          </a:xfrm>
          <a:prstGeom prst="rect">
            <a:avLst/>
          </a:prstGeom>
        </p:spPr>
        <p:txBody>
          <a:bodyPr tIns="0" bIns="0"/>
          <a:lstStyle>
            <a:lvl1pPr marL="0" indent="0">
              <a:buNone/>
              <a:defRPr sz="2400" baseline="0">
                <a:solidFill>
                  <a:schemeClr val="bg1"/>
                </a:solidFill>
              </a:defRPr>
            </a:lvl1pPr>
          </a:lstStyle>
          <a:p>
            <a:pPr lvl="0"/>
            <a:r>
              <a:rPr lang="en-GB" dirty="0"/>
              <a:t>Click to edit speaker’s name</a:t>
            </a:r>
            <a:endParaRPr lang="en-US" dirty="0"/>
          </a:p>
        </p:txBody>
      </p:sp>
      <p:sp>
        <p:nvSpPr>
          <p:cNvPr id="9" name="Hastags">
            <a:extLst>
              <a:ext uri="{FF2B5EF4-FFF2-40B4-BE49-F238E27FC236}">
                <a16:creationId xmlns:a16="http://schemas.microsoft.com/office/drawing/2014/main" id="{3BD289E3-E397-414F-AFFF-DD8B826386F2}"/>
              </a:ext>
            </a:extLst>
          </p:cNvPr>
          <p:cNvSpPr>
            <a:spLocks noGrp="1"/>
          </p:cNvSpPr>
          <p:nvPr>
            <p:ph type="body" sz="quarter" idx="16" hasCustomPrompt="1"/>
          </p:nvPr>
        </p:nvSpPr>
        <p:spPr>
          <a:xfrm>
            <a:off x="1001259" y="5638828"/>
            <a:ext cx="6522171" cy="322262"/>
          </a:xfrm>
          <a:prstGeom prst="rect">
            <a:avLst/>
          </a:prstGeom>
        </p:spPr>
        <p:txBody>
          <a:bodyPr anchor="ctr"/>
          <a:lstStyle>
            <a:lvl1pPr marL="0" indent="0">
              <a:buNone/>
              <a:defRPr sz="2000" b="1" i="0" baseline="0">
                <a:solidFill>
                  <a:schemeClr val="bg1"/>
                </a:solidFill>
              </a:defRPr>
            </a:lvl1pPr>
          </a:lstStyle>
          <a:p>
            <a:pPr lvl="0"/>
            <a:r>
              <a:rPr lang="en-GB" dirty="0"/>
              <a:t>Click to add hashtag</a:t>
            </a:r>
            <a:endParaRPr lang="en-US" dirty="0"/>
          </a:p>
        </p:txBody>
      </p:sp>
      <p:sp>
        <p:nvSpPr>
          <p:cNvPr id="10" name="Text Placeholder 8">
            <a:extLst>
              <a:ext uri="{FF2B5EF4-FFF2-40B4-BE49-F238E27FC236}">
                <a16:creationId xmlns:a16="http://schemas.microsoft.com/office/drawing/2014/main" id="{4122CEB2-10C8-4B14-8988-7526AA2BF19B}"/>
              </a:ext>
              <a:ext uri="{C183D7F6-B498-43B3-948B-1728B52AA6E4}">
                <adec:decorative xmlns:adec="http://schemas.microsoft.com/office/drawing/2017/decorative" val="0"/>
              </a:ext>
            </a:extLst>
          </p:cNvPr>
          <p:cNvSpPr>
            <a:spLocks noGrp="1"/>
          </p:cNvSpPr>
          <p:nvPr>
            <p:ph type="body" sz="quarter" idx="18" hasCustomPrompt="1"/>
          </p:nvPr>
        </p:nvSpPr>
        <p:spPr>
          <a:xfrm>
            <a:off x="225587" y="6294092"/>
            <a:ext cx="6522171" cy="349245"/>
          </a:xfrm>
          <a:prstGeom prst="rect">
            <a:avLst/>
          </a:prstGeom>
          <a:solidFill>
            <a:srgbClr val="120742"/>
          </a:solidFill>
        </p:spPr>
        <p:txBody>
          <a:bodyPr anchor="ctr"/>
          <a:lstStyle>
            <a:lvl1pPr marL="0" indent="0">
              <a:lnSpc>
                <a:spcPct val="100000"/>
              </a:lnSpc>
              <a:spcBef>
                <a:spcPts val="400"/>
              </a:spcBef>
              <a:buNone/>
              <a:defRPr sz="1400" b="0" i="0" baseline="0">
                <a:solidFill>
                  <a:schemeClr val="bg1"/>
                </a:solidFill>
              </a:defRPr>
            </a:lvl1pPr>
          </a:lstStyle>
          <a:p>
            <a:pPr lvl="0"/>
            <a:r>
              <a:rPr lang="en-GB" dirty="0"/>
              <a:t>Image label (Locations)</a:t>
            </a:r>
            <a:endParaRPr lang="en-US" dirty="0"/>
          </a:p>
        </p:txBody>
      </p:sp>
      <p:sp>
        <p:nvSpPr>
          <p:cNvPr id="18" name="Picture Placeholder 4">
            <a:extLst>
              <a:ext uri="{FF2B5EF4-FFF2-40B4-BE49-F238E27FC236}">
                <a16:creationId xmlns:a16="http://schemas.microsoft.com/office/drawing/2014/main" id="{61FB83C8-6591-4E4F-A020-1BC4EB2BFDAB}"/>
              </a:ext>
              <a:ext uri="{C183D7F6-B498-43B3-948B-1728B52AA6E4}">
                <adec:decorative xmlns:adec="http://schemas.microsoft.com/office/drawing/2017/decorative" val="0"/>
              </a:ext>
            </a:extLst>
          </p:cNvPr>
          <p:cNvSpPr>
            <a:spLocks noGrp="1"/>
          </p:cNvSpPr>
          <p:nvPr>
            <p:ph type="pic" sz="quarter" idx="14" hasCustomPrompt="1"/>
          </p:nvPr>
        </p:nvSpPr>
        <p:spPr>
          <a:xfrm>
            <a:off x="10137123" y="5747199"/>
            <a:ext cx="1694260" cy="766116"/>
          </a:xfrm>
          <a:prstGeom prst="rect">
            <a:avLst/>
          </a:prstGeom>
        </p:spPr>
        <p:txBody>
          <a:bodyPr/>
          <a:lstStyle>
            <a:lvl1pPr marL="0" indent="0">
              <a:buNone/>
              <a:defRPr lang="en-US" sz="1600" kern="1200" baseline="0" dirty="0">
                <a:solidFill>
                  <a:schemeClr val="accent1"/>
                </a:solidFill>
                <a:latin typeface="+mn-lt"/>
                <a:ea typeface="+mn-ea"/>
                <a:cs typeface="+mn-cs"/>
              </a:defRPr>
            </a:lvl1pPr>
          </a:lstStyle>
          <a:p>
            <a:r>
              <a:rPr lang="en-US" dirty="0"/>
              <a:t>Partner logo</a:t>
            </a:r>
          </a:p>
        </p:txBody>
      </p:sp>
    </p:spTree>
    <p:extLst>
      <p:ext uri="{BB962C8B-B14F-4D97-AF65-F5344CB8AC3E}">
        <p14:creationId xmlns:p14="http://schemas.microsoft.com/office/powerpoint/2010/main" val="3257921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73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_Subtitle_Text_Graph">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5" name="Content Placeholder 3">
            <a:extLst>
              <a:ext uri="{FF2B5EF4-FFF2-40B4-BE49-F238E27FC236}">
                <a16:creationId xmlns:a16="http://schemas.microsoft.com/office/drawing/2014/main" id="{F990DFBB-805D-41FA-8627-8AC4DCA99EC0}"/>
              </a:ext>
            </a:extLst>
          </p:cNvPr>
          <p:cNvSpPr>
            <a:spLocks noGrp="1"/>
          </p:cNvSpPr>
          <p:nvPr>
            <p:ph sz="quarter" idx="19" hasCustomPrompt="1"/>
          </p:nvPr>
        </p:nvSpPr>
        <p:spPr>
          <a:xfrm>
            <a:off x="325440"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3" name="Content Placeholder 3">
            <a:extLst>
              <a:ext uri="{FF2B5EF4-FFF2-40B4-BE49-F238E27FC236}">
                <a16:creationId xmlns:a16="http://schemas.microsoft.com/office/drawing/2014/main" id="{00E6E6B1-8FDC-4917-85BE-BE61CD77BEA7}"/>
              </a:ext>
            </a:extLst>
          </p:cNvPr>
          <p:cNvSpPr>
            <a:spLocks noGrp="1"/>
          </p:cNvSpPr>
          <p:nvPr>
            <p:ph sz="quarter" idx="10" hasCustomPrompt="1"/>
          </p:nvPr>
        </p:nvSpPr>
        <p:spPr>
          <a:xfrm>
            <a:off x="325439" y="1674813"/>
            <a:ext cx="5649567" cy="4464050"/>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1" name="Content Placeholder 3">
            <a:extLst>
              <a:ext uri="{FF2B5EF4-FFF2-40B4-BE49-F238E27FC236}">
                <a16:creationId xmlns:a16="http://schemas.microsoft.com/office/drawing/2014/main" id="{3921D843-06EA-449D-8EF2-F647E5FB762E}"/>
              </a:ext>
            </a:extLst>
          </p:cNvPr>
          <p:cNvSpPr>
            <a:spLocks noGrp="1"/>
          </p:cNvSpPr>
          <p:nvPr>
            <p:ph sz="quarter" idx="20" hasCustomPrompt="1"/>
          </p:nvPr>
        </p:nvSpPr>
        <p:spPr>
          <a:xfrm>
            <a:off x="6237634" y="1149351"/>
            <a:ext cx="5649566"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14" name="Content Placeholder 3">
            <a:extLst>
              <a:ext uri="{FF2B5EF4-FFF2-40B4-BE49-F238E27FC236}">
                <a16:creationId xmlns:a16="http://schemas.microsoft.com/office/drawing/2014/main" id="{4085FD2B-0AE1-4C1C-B760-B8328F13E470}"/>
              </a:ext>
            </a:extLst>
          </p:cNvPr>
          <p:cNvSpPr>
            <a:spLocks noGrp="1"/>
          </p:cNvSpPr>
          <p:nvPr>
            <p:ph sz="quarter" idx="21" hasCustomPrompt="1"/>
          </p:nvPr>
        </p:nvSpPr>
        <p:spPr>
          <a:xfrm>
            <a:off x="6237633" y="1674813"/>
            <a:ext cx="5649567" cy="4464050"/>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2" name="Picture Placeholder 4">
            <a:extLst>
              <a:ext uri="{FF2B5EF4-FFF2-40B4-BE49-F238E27FC236}">
                <a16:creationId xmlns:a16="http://schemas.microsoft.com/office/drawing/2014/main" id="{A3A06535-43CB-E443-B170-555F63CED2F9}"/>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6" name="Picture 15">
            <a:extLst>
              <a:ext uri="{FF2B5EF4-FFF2-40B4-BE49-F238E27FC236}">
                <a16:creationId xmlns:a16="http://schemas.microsoft.com/office/drawing/2014/main" id="{17C26DC3-233F-E449-9138-FEE580997A8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626979719"/>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912">
          <p15:clr>
            <a:srgbClr val="FBAE40"/>
          </p15:clr>
        </p15:guide>
        <p15:guide id="10" orient="horz" pos="1055">
          <p15:clr>
            <a:srgbClr val="FBAE40"/>
          </p15:clr>
        </p15:guide>
        <p15:guide id="11" orient="horz" pos="1488">
          <p15:clr>
            <a:srgbClr val="FBAE40"/>
          </p15:clr>
        </p15:guide>
        <p15:guide id="12" orient="horz" pos="163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4 Img Collage_Text">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9" name="Picture Placeholder 3">
            <a:extLst>
              <a:ext uri="{FF2B5EF4-FFF2-40B4-BE49-F238E27FC236}">
                <a16:creationId xmlns:a16="http://schemas.microsoft.com/office/drawing/2014/main" id="{5CA47C59-220C-4D4C-B4C9-867AB670FE6C}"/>
              </a:ext>
            </a:extLst>
          </p:cNvPr>
          <p:cNvSpPr>
            <a:spLocks noGrp="1"/>
          </p:cNvSpPr>
          <p:nvPr>
            <p:ph type="pic" sz="quarter" idx="13"/>
          </p:nvPr>
        </p:nvSpPr>
        <p:spPr>
          <a:xfrm>
            <a:off x="325834" y="1157898"/>
            <a:ext cx="242961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1" name="Picture Placeholder 3">
            <a:extLst>
              <a:ext uri="{FF2B5EF4-FFF2-40B4-BE49-F238E27FC236}">
                <a16:creationId xmlns:a16="http://schemas.microsoft.com/office/drawing/2014/main" id="{7FBD58E9-13E2-4430-BB74-4C327E2DC21B}"/>
              </a:ext>
            </a:extLst>
          </p:cNvPr>
          <p:cNvSpPr>
            <a:spLocks noGrp="1"/>
          </p:cNvSpPr>
          <p:nvPr>
            <p:ph type="pic" sz="quarter" idx="15"/>
          </p:nvPr>
        </p:nvSpPr>
        <p:spPr>
          <a:xfrm>
            <a:off x="2988621" y="1157898"/>
            <a:ext cx="405204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3" name="Picture Placeholder 3">
            <a:extLst>
              <a:ext uri="{FF2B5EF4-FFF2-40B4-BE49-F238E27FC236}">
                <a16:creationId xmlns:a16="http://schemas.microsoft.com/office/drawing/2014/main" id="{22554A0B-D560-4DEB-A455-FE92CEB18143}"/>
              </a:ext>
            </a:extLst>
          </p:cNvPr>
          <p:cNvSpPr>
            <a:spLocks noGrp="1"/>
          </p:cNvSpPr>
          <p:nvPr>
            <p:ph type="pic" sz="quarter" idx="17"/>
          </p:nvPr>
        </p:nvSpPr>
        <p:spPr>
          <a:xfrm>
            <a:off x="325834" y="3738277"/>
            <a:ext cx="405204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2" name="Picture Placeholder 3">
            <a:extLst>
              <a:ext uri="{FF2B5EF4-FFF2-40B4-BE49-F238E27FC236}">
                <a16:creationId xmlns:a16="http://schemas.microsoft.com/office/drawing/2014/main" id="{793D9C21-F06D-4A52-BEE1-796FF27B765D}"/>
              </a:ext>
            </a:extLst>
          </p:cNvPr>
          <p:cNvSpPr>
            <a:spLocks noGrp="1"/>
          </p:cNvSpPr>
          <p:nvPr>
            <p:ph type="pic" sz="quarter" idx="16"/>
          </p:nvPr>
        </p:nvSpPr>
        <p:spPr>
          <a:xfrm>
            <a:off x="4611051" y="3738277"/>
            <a:ext cx="2429617" cy="239106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5" name="Content Placeholder 3">
            <a:extLst>
              <a:ext uri="{FF2B5EF4-FFF2-40B4-BE49-F238E27FC236}">
                <a16:creationId xmlns:a16="http://schemas.microsoft.com/office/drawing/2014/main" id="{4EC386EE-C2BB-43BC-8F31-2AF5D77F47C2}"/>
              </a:ext>
              <a:ext uri="{C183D7F6-B498-43B3-948B-1728B52AA6E4}">
                <adec:decorative xmlns:adec="http://schemas.microsoft.com/office/drawing/2017/decorative" val="0"/>
              </a:ext>
            </a:extLst>
          </p:cNvPr>
          <p:cNvSpPr>
            <a:spLocks noGrp="1"/>
          </p:cNvSpPr>
          <p:nvPr>
            <p:ph sz="quarter" idx="18" hasCustomPrompt="1"/>
          </p:nvPr>
        </p:nvSpPr>
        <p:spPr>
          <a:xfrm>
            <a:off x="7264784" y="1158403"/>
            <a:ext cx="4622415" cy="497998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4" name="Picture Placeholder 4">
            <a:extLst>
              <a:ext uri="{FF2B5EF4-FFF2-40B4-BE49-F238E27FC236}">
                <a16:creationId xmlns:a16="http://schemas.microsoft.com/office/drawing/2014/main" id="{CA1E2F42-C2F5-0245-AD61-4ABF8A06C547}"/>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6" name="Picture 15">
            <a:extLst>
              <a:ext uri="{FF2B5EF4-FFF2-40B4-BE49-F238E27FC236}">
                <a16:creationId xmlns:a16="http://schemas.microsoft.com/office/drawing/2014/main" id="{AD96D83E-976F-CB43-8C93-59984E85BC72}"/>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3625882616"/>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2236" userDrawn="1">
          <p15:clr>
            <a:srgbClr val="FBAE40"/>
          </p15:clr>
        </p15:guide>
        <p15:guide id="10" orient="horz" pos="235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Full Page Image Collag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4" name="Picture Placeholder 3">
            <a:extLst>
              <a:ext uri="{FF2B5EF4-FFF2-40B4-BE49-F238E27FC236}">
                <a16:creationId xmlns:a16="http://schemas.microsoft.com/office/drawing/2014/main" id="{41EBFB52-47B2-44CB-B9B5-C8C4D2F2AF23}"/>
              </a:ext>
            </a:extLst>
          </p:cNvPr>
          <p:cNvSpPr>
            <a:spLocks noGrp="1"/>
          </p:cNvSpPr>
          <p:nvPr>
            <p:ph type="pic" sz="quarter" idx="13"/>
          </p:nvPr>
        </p:nvSpPr>
        <p:spPr>
          <a:xfrm>
            <a:off x="325833" y="1167730"/>
            <a:ext cx="2429617" cy="2382003"/>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5" name="Picture Placeholder 3">
            <a:extLst>
              <a:ext uri="{FF2B5EF4-FFF2-40B4-BE49-F238E27FC236}">
                <a16:creationId xmlns:a16="http://schemas.microsoft.com/office/drawing/2014/main" id="{0772F182-62BF-4CD4-AFAB-DD3986E2570A}"/>
              </a:ext>
            </a:extLst>
          </p:cNvPr>
          <p:cNvSpPr>
            <a:spLocks noGrp="1"/>
          </p:cNvSpPr>
          <p:nvPr>
            <p:ph type="pic" sz="quarter" idx="15"/>
          </p:nvPr>
        </p:nvSpPr>
        <p:spPr>
          <a:xfrm>
            <a:off x="2988620" y="1157898"/>
            <a:ext cx="4052047" cy="2382003"/>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8" name="Picture Placeholder 3">
            <a:extLst>
              <a:ext uri="{FF2B5EF4-FFF2-40B4-BE49-F238E27FC236}">
                <a16:creationId xmlns:a16="http://schemas.microsoft.com/office/drawing/2014/main" id="{CDFD8E56-6E37-43C9-8D07-9658BFA53A71}"/>
              </a:ext>
            </a:extLst>
          </p:cNvPr>
          <p:cNvSpPr>
            <a:spLocks noGrp="1"/>
          </p:cNvSpPr>
          <p:nvPr>
            <p:ph type="pic" sz="quarter" idx="18"/>
          </p:nvPr>
        </p:nvSpPr>
        <p:spPr>
          <a:xfrm>
            <a:off x="7264785" y="1157898"/>
            <a:ext cx="4622415" cy="2382003"/>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7" name="Picture Placeholder 3">
            <a:extLst>
              <a:ext uri="{FF2B5EF4-FFF2-40B4-BE49-F238E27FC236}">
                <a16:creationId xmlns:a16="http://schemas.microsoft.com/office/drawing/2014/main" id="{F90C7393-C78B-48EB-AC56-F592B5062718}"/>
              </a:ext>
            </a:extLst>
          </p:cNvPr>
          <p:cNvSpPr>
            <a:spLocks noGrp="1"/>
          </p:cNvSpPr>
          <p:nvPr>
            <p:ph type="pic" sz="quarter" idx="17"/>
          </p:nvPr>
        </p:nvSpPr>
        <p:spPr>
          <a:xfrm>
            <a:off x="325833" y="3733800"/>
            <a:ext cx="4052047" cy="2404454"/>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6" name="Picture Placeholder 3">
            <a:extLst>
              <a:ext uri="{FF2B5EF4-FFF2-40B4-BE49-F238E27FC236}">
                <a16:creationId xmlns:a16="http://schemas.microsoft.com/office/drawing/2014/main" id="{2A64CEAF-F72A-4665-A1E7-EE72A6BE8FF2}"/>
              </a:ext>
            </a:extLst>
          </p:cNvPr>
          <p:cNvSpPr>
            <a:spLocks noGrp="1"/>
          </p:cNvSpPr>
          <p:nvPr>
            <p:ph type="pic" sz="quarter" idx="16"/>
          </p:nvPr>
        </p:nvSpPr>
        <p:spPr>
          <a:xfrm>
            <a:off x="4611050" y="3733800"/>
            <a:ext cx="2429617" cy="2404454"/>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9" name="Picture Placeholder 3">
            <a:extLst>
              <a:ext uri="{FF2B5EF4-FFF2-40B4-BE49-F238E27FC236}">
                <a16:creationId xmlns:a16="http://schemas.microsoft.com/office/drawing/2014/main" id="{E8BF7EBF-D330-4550-AA20-B874337DB116}"/>
              </a:ext>
            </a:extLst>
          </p:cNvPr>
          <p:cNvSpPr>
            <a:spLocks noGrp="1"/>
          </p:cNvSpPr>
          <p:nvPr>
            <p:ph type="pic" sz="quarter" idx="19"/>
          </p:nvPr>
        </p:nvSpPr>
        <p:spPr>
          <a:xfrm>
            <a:off x="7264784" y="3733800"/>
            <a:ext cx="4622415" cy="2404454"/>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3" name="Picture Placeholder 4">
            <a:extLst>
              <a:ext uri="{FF2B5EF4-FFF2-40B4-BE49-F238E27FC236}">
                <a16:creationId xmlns:a16="http://schemas.microsoft.com/office/drawing/2014/main" id="{83144689-DF27-4C4F-AEEE-8283850944EB}"/>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20" name="Picture 19">
            <a:extLst>
              <a:ext uri="{FF2B5EF4-FFF2-40B4-BE49-F238E27FC236}">
                <a16:creationId xmlns:a16="http://schemas.microsoft.com/office/drawing/2014/main" id="{A3F49034-53B1-F447-8617-CDE9CE77F9CE}"/>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4244731629"/>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orient="horz" pos="2352" userDrawn="1">
          <p15:clr>
            <a:srgbClr val="FBAE40"/>
          </p15:clr>
        </p15:guide>
        <p15:guide id="10" orient="horz" pos="223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2/3 Text">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25" name="Content Placeholder 3">
            <a:extLst>
              <a:ext uri="{FF2B5EF4-FFF2-40B4-BE49-F238E27FC236}">
                <a16:creationId xmlns:a16="http://schemas.microsoft.com/office/drawing/2014/main" id="{24C93AA4-914B-45B2-8818-F28671B740D9}"/>
              </a:ext>
            </a:extLst>
          </p:cNvPr>
          <p:cNvSpPr>
            <a:spLocks noGrp="1"/>
          </p:cNvSpPr>
          <p:nvPr>
            <p:ph sz="quarter" idx="19" hasCustomPrompt="1"/>
          </p:nvPr>
        </p:nvSpPr>
        <p:spPr>
          <a:xfrm>
            <a:off x="325439" y="1149350"/>
            <a:ext cx="7544032" cy="497998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8115184" y="1157898"/>
            <a:ext cx="3772016" cy="4971439"/>
          </a:xfrm>
          <a:prstGeom prst="rect">
            <a:avLst/>
          </a:prstGeom>
        </p:spPr>
        <p:txBody>
          <a:bodyPr tIns="0" bIns="0"/>
          <a:lstStyle>
            <a:lvl1pPr>
              <a:defRPr lang="en-US" sz="1600" kern="1200" baseline="0" dirty="0">
                <a:solidFill>
                  <a:schemeClr val="accent1"/>
                </a:solidFill>
                <a:latin typeface="+mn-lt"/>
                <a:ea typeface="+mn-ea"/>
                <a:cs typeface="+mn-cs"/>
              </a:defRPr>
            </a:lvl1pPr>
          </a:lstStyle>
          <a:p>
            <a:pPr marL="0" lvl="0" indent="0">
              <a:lnSpc>
                <a:spcPct val="100000"/>
              </a:lnSpc>
              <a:spcBef>
                <a:spcPts val="0"/>
              </a:spcBef>
              <a:spcAft>
                <a:spcPts val="600"/>
              </a:spcAft>
              <a:buClr>
                <a:srgbClr val="E41F18"/>
              </a:buClr>
              <a:buNone/>
            </a:pPr>
            <a:endParaRPr lang="en-US"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9" name="Picture Placeholder 4">
            <a:extLst>
              <a:ext uri="{FF2B5EF4-FFF2-40B4-BE49-F238E27FC236}">
                <a16:creationId xmlns:a16="http://schemas.microsoft.com/office/drawing/2014/main" id="{76A13BB6-85A5-8644-883F-958DBA5B3639}"/>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0" name="Picture 9">
            <a:extLst>
              <a:ext uri="{FF2B5EF4-FFF2-40B4-BE49-F238E27FC236}">
                <a16:creationId xmlns:a16="http://schemas.microsoft.com/office/drawing/2014/main" id="{B76780DF-95CB-2344-9B62-F51096A6644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3182463191"/>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2/3 Text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0" name="Text Placeholder 8">
            <a:extLst>
              <a:ext uri="{FF2B5EF4-FFF2-40B4-BE49-F238E27FC236}">
                <a16:creationId xmlns:a16="http://schemas.microsoft.com/office/drawing/2014/main" id="{F14C8E35-6B70-4501-975E-C3FFD1917822}"/>
              </a:ext>
            </a:extLst>
          </p:cNvPr>
          <p:cNvSpPr>
            <a:spLocks noGrp="1"/>
          </p:cNvSpPr>
          <p:nvPr>
            <p:ph type="body" sz="quarter" idx="15" hasCustomPrompt="1"/>
          </p:nvPr>
        </p:nvSpPr>
        <p:spPr>
          <a:xfrm>
            <a:off x="325438" y="1158403"/>
            <a:ext cx="11561762"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dirty="0"/>
              <a:t>Click to edit Sub-Title</a:t>
            </a:r>
          </a:p>
        </p:txBody>
      </p:sp>
      <p:sp>
        <p:nvSpPr>
          <p:cNvPr id="16" name="Content Placeholder 3">
            <a:extLst>
              <a:ext uri="{FF2B5EF4-FFF2-40B4-BE49-F238E27FC236}">
                <a16:creationId xmlns:a16="http://schemas.microsoft.com/office/drawing/2014/main" id="{D91D4784-315A-40EE-916D-EFCE4495303F}"/>
              </a:ext>
            </a:extLst>
          </p:cNvPr>
          <p:cNvSpPr>
            <a:spLocks noGrp="1"/>
          </p:cNvSpPr>
          <p:nvPr>
            <p:ph sz="quarter" idx="19" hasCustomPrompt="1"/>
          </p:nvPr>
        </p:nvSpPr>
        <p:spPr>
          <a:xfrm>
            <a:off x="325439" y="1702051"/>
            <a:ext cx="7544032" cy="4427286"/>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8106131" y="1682750"/>
            <a:ext cx="3781069" cy="4446587"/>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1" name="Picture Placeholder 4">
            <a:extLst>
              <a:ext uri="{FF2B5EF4-FFF2-40B4-BE49-F238E27FC236}">
                <a16:creationId xmlns:a16="http://schemas.microsoft.com/office/drawing/2014/main" id="{4E887FA2-7D3A-664F-93DB-3EB9460F9BA6}"/>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2" name="Picture 11">
            <a:extLst>
              <a:ext uri="{FF2B5EF4-FFF2-40B4-BE49-F238E27FC236}">
                <a16:creationId xmlns:a16="http://schemas.microsoft.com/office/drawing/2014/main" id="{C80D20E1-5E2F-DC49-B11B-024820BA606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2695892568"/>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_2/3 Text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0" name="Text Placeholder 8">
            <a:extLst>
              <a:ext uri="{FF2B5EF4-FFF2-40B4-BE49-F238E27FC236}">
                <a16:creationId xmlns:a16="http://schemas.microsoft.com/office/drawing/2014/main" id="{F14C8E35-6B70-4501-975E-C3FFD1917822}"/>
              </a:ext>
            </a:extLst>
          </p:cNvPr>
          <p:cNvSpPr>
            <a:spLocks noGrp="1"/>
          </p:cNvSpPr>
          <p:nvPr>
            <p:ph type="body" sz="quarter" idx="15" hasCustomPrompt="1"/>
          </p:nvPr>
        </p:nvSpPr>
        <p:spPr>
          <a:xfrm>
            <a:off x="325438" y="1158403"/>
            <a:ext cx="7544033"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dirty="0"/>
              <a:t>Click to edit Sub-Title</a:t>
            </a:r>
          </a:p>
        </p:txBody>
      </p:sp>
      <p:sp>
        <p:nvSpPr>
          <p:cNvPr id="16" name="Content Placeholder 3">
            <a:extLst>
              <a:ext uri="{FF2B5EF4-FFF2-40B4-BE49-F238E27FC236}">
                <a16:creationId xmlns:a16="http://schemas.microsoft.com/office/drawing/2014/main" id="{D91D4784-315A-40EE-916D-EFCE4495303F}"/>
              </a:ext>
            </a:extLst>
          </p:cNvPr>
          <p:cNvSpPr>
            <a:spLocks noGrp="1"/>
          </p:cNvSpPr>
          <p:nvPr>
            <p:ph sz="quarter" idx="19" hasCustomPrompt="1"/>
          </p:nvPr>
        </p:nvSpPr>
        <p:spPr>
          <a:xfrm>
            <a:off x="325439" y="1702051"/>
            <a:ext cx="7544032" cy="4427286"/>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11" name="Text Placeholder 8">
            <a:extLst>
              <a:ext uri="{FF2B5EF4-FFF2-40B4-BE49-F238E27FC236}">
                <a16:creationId xmlns:a16="http://schemas.microsoft.com/office/drawing/2014/main" id="{0078D08B-4AC0-413A-8D64-84876BCF693E}"/>
              </a:ext>
            </a:extLst>
          </p:cNvPr>
          <p:cNvSpPr>
            <a:spLocks noGrp="1"/>
          </p:cNvSpPr>
          <p:nvPr>
            <p:ph type="body" sz="quarter" idx="20" hasCustomPrompt="1"/>
          </p:nvPr>
        </p:nvSpPr>
        <p:spPr>
          <a:xfrm>
            <a:off x="8106131" y="1158403"/>
            <a:ext cx="3781069"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dirty="0"/>
              <a:t>Click to edit Sub-Title</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8106131" y="1682750"/>
            <a:ext cx="3781069" cy="4446587"/>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2" name="Picture Placeholder 4">
            <a:extLst>
              <a:ext uri="{FF2B5EF4-FFF2-40B4-BE49-F238E27FC236}">
                <a16:creationId xmlns:a16="http://schemas.microsoft.com/office/drawing/2014/main" id="{6C89BDC3-593E-A843-8BF2-5F4E73EEADB4}"/>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3" name="Picture 12">
            <a:extLst>
              <a:ext uri="{FF2B5EF4-FFF2-40B4-BE49-F238E27FC236}">
                <a16:creationId xmlns:a16="http://schemas.microsoft.com/office/drawing/2014/main" id="{79DBF0CF-4090-334E-9533-542A553DBDA3}"/>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3254455920"/>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HalfPag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5015712"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4" name="Content Placeholder 3">
            <a:extLst>
              <a:ext uri="{FF2B5EF4-FFF2-40B4-BE49-F238E27FC236}">
                <a16:creationId xmlns:a16="http://schemas.microsoft.com/office/drawing/2014/main" id="{B10A3255-96BA-4D60-BF32-DF5A0CF4AE4F}"/>
              </a:ext>
            </a:extLst>
          </p:cNvPr>
          <p:cNvSpPr>
            <a:spLocks noGrp="1"/>
          </p:cNvSpPr>
          <p:nvPr>
            <p:ph sz="quarter" idx="19" hasCustomPrompt="1"/>
          </p:nvPr>
        </p:nvSpPr>
        <p:spPr>
          <a:xfrm>
            <a:off x="325439" y="1149350"/>
            <a:ext cx="5595527" cy="4979987"/>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6165410" y="0"/>
            <a:ext cx="6026589" cy="685800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1" name="Text Placeholder 8">
            <a:extLst>
              <a:ext uri="{FF2B5EF4-FFF2-40B4-BE49-F238E27FC236}">
                <a16:creationId xmlns:a16="http://schemas.microsoft.com/office/drawing/2014/main" id="{0E00FE3C-6612-402C-B97E-100F9A45454F}"/>
              </a:ext>
            </a:extLst>
          </p:cNvPr>
          <p:cNvSpPr>
            <a:spLocks noGrp="1"/>
          </p:cNvSpPr>
          <p:nvPr>
            <p:ph type="body" sz="quarter" idx="17" hasCustomPrompt="1"/>
          </p:nvPr>
        </p:nvSpPr>
        <p:spPr>
          <a:xfrm>
            <a:off x="6683604" y="6377781"/>
            <a:ext cx="5306128" cy="322262"/>
          </a:xfrm>
          <a:prstGeom prst="rect">
            <a:avLst/>
          </a:prstGeom>
          <a:solidFill>
            <a:srgbClr val="120742"/>
          </a:solidFill>
        </p:spPr>
        <p:txBody>
          <a:bodyPr anchor="ctr"/>
          <a:lstStyle>
            <a:lvl1pPr marL="0" indent="0" algn="r">
              <a:buNone/>
              <a:defRPr sz="1400" b="0" i="0" baseline="0">
                <a:solidFill>
                  <a:schemeClr val="bg1"/>
                </a:solidFill>
              </a:defRPr>
            </a:lvl1pPr>
          </a:lstStyle>
          <a:p>
            <a:pPr lvl="0"/>
            <a:r>
              <a:rPr lang="en-GB" dirty="0"/>
              <a:t>Image label (Locations)</a:t>
            </a:r>
            <a:endParaRPr lang="en-US" dirty="0"/>
          </a:p>
        </p:txBody>
      </p:sp>
      <p:sp>
        <p:nvSpPr>
          <p:cNvPr id="10" name="Text Placeholder 3">
            <a:extLst>
              <a:ext uri="{FF2B5EF4-FFF2-40B4-BE49-F238E27FC236}">
                <a16:creationId xmlns:a16="http://schemas.microsoft.com/office/drawing/2014/main" id="{9EC8CBBD-E760-43E1-8626-727B42667718}"/>
              </a:ext>
            </a:extLst>
          </p:cNvPr>
          <p:cNvSpPr>
            <a:spLocks noGrp="1"/>
          </p:cNvSpPr>
          <p:nvPr>
            <p:ph type="body" sz="quarter" idx="11" hasCustomPrompt="1"/>
          </p:nvPr>
        </p:nvSpPr>
        <p:spPr>
          <a:xfrm>
            <a:off x="334964" y="6432480"/>
            <a:ext cx="3277368"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8" name="Picture Placeholder 4">
            <a:extLst>
              <a:ext uri="{FF2B5EF4-FFF2-40B4-BE49-F238E27FC236}">
                <a16:creationId xmlns:a16="http://schemas.microsoft.com/office/drawing/2014/main" id="{C4294F47-FB48-493F-A8F5-2877E70A7719}"/>
              </a:ext>
              <a:ext uri="{C183D7F6-B498-43B3-948B-1728B52AA6E4}">
                <adec:decorative xmlns:adec="http://schemas.microsoft.com/office/drawing/2017/decorative" val="0"/>
              </a:ext>
            </a:extLst>
          </p:cNvPr>
          <p:cNvSpPr>
            <a:spLocks noGrp="1"/>
          </p:cNvSpPr>
          <p:nvPr>
            <p:ph type="pic" sz="quarter" idx="14" hasCustomPrompt="1"/>
          </p:nvPr>
        </p:nvSpPr>
        <p:spPr>
          <a:xfrm>
            <a:off x="4306594"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3" name="Picture 2">
            <a:extLst>
              <a:ext uri="{FF2B5EF4-FFF2-40B4-BE49-F238E27FC236}">
                <a16:creationId xmlns:a16="http://schemas.microsoft.com/office/drawing/2014/main" id="{15F08304-1D7C-4DB5-A9A4-0A4AE1FE63D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413704" y="6308939"/>
            <a:ext cx="495890" cy="403111"/>
          </a:xfrm>
          <a:prstGeom prst="rect">
            <a:avLst/>
          </a:prstGeom>
        </p:spPr>
      </p:pic>
    </p:spTree>
    <p:extLst>
      <p:ext uri="{BB962C8B-B14F-4D97-AF65-F5344CB8AC3E}">
        <p14:creationId xmlns:p14="http://schemas.microsoft.com/office/powerpoint/2010/main" val="2104154751"/>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pos="372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HalfPage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5015712"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2" name="Text Placeholder 8">
            <a:extLst>
              <a:ext uri="{FF2B5EF4-FFF2-40B4-BE49-F238E27FC236}">
                <a16:creationId xmlns:a16="http://schemas.microsoft.com/office/drawing/2014/main" id="{2B75052F-0636-4932-8F2E-F2F81FDD5A13}"/>
              </a:ext>
            </a:extLst>
          </p:cNvPr>
          <p:cNvSpPr>
            <a:spLocks noGrp="1"/>
          </p:cNvSpPr>
          <p:nvPr>
            <p:ph type="body" sz="quarter" idx="19" hasCustomPrompt="1"/>
          </p:nvPr>
        </p:nvSpPr>
        <p:spPr>
          <a:xfrm>
            <a:off x="325438" y="1149350"/>
            <a:ext cx="5590609" cy="298450"/>
          </a:xfrm>
          <a:prstGeom prst="rect">
            <a:avLst/>
          </a:prstGeom>
        </p:spPr>
        <p:txBody>
          <a:bodyPr tIns="0" bIns="0" anchor="ctr"/>
          <a:lstStyle>
            <a:lvl1pPr>
              <a:defRPr lang="en-US" sz="1600" b="1" baseline="0" dirty="0" smtClean="0">
                <a:solidFill>
                  <a:schemeClr val="accent1"/>
                </a:solidFill>
              </a:defRPr>
            </a:lvl1pPr>
          </a:lstStyle>
          <a:p>
            <a:pPr marL="0" lvl="0" indent="0">
              <a:lnSpc>
                <a:spcPct val="100000"/>
              </a:lnSpc>
              <a:spcBef>
                <a:spcPts val="0"/>
              </a:spcBef>
              <a:spcAft>
                <a:spcPts val="0"/>
              </a:spcAft>
              <a:buClr>
                <a:srgbClr val="E41F18"/>
              </a:buClr>
              <a:buNone/>
            </a:pPr>
            <a:r>
              <a:rPr lang="en-US" dirty="0"/>
              <a:t>Click to edit Sub-Title</a:t>
            </a:r>
          </a:p>
        </p:txBody>
      </p:sp>
      <p:sp>
        <p:nvSpPr>
          <p:cNvPr id="14" name="Content Placeholder 3">
            <a:extLst>
              <a:ext uri="{FF2B5EF4-FFF2-40B4-BE49-F238E27FC236}">
                <a16:creationId xmlns:a16="http://schemas.microsoft.com/office/drawing/2014/main" id="{F990E6F4-5BA5-461C-98F8-2FA662FC386F}"/>
              </a:ext>
            </a:extLst>
          </p:cNvPr>
          <p:cNvSpPr>
            <a:spLocks noGrp="1"/>
          </p:cNvSpPr>
          <p:nvPr>
            <p:ph sz="quarter" idx="20" hasCustomPrompt="1"/>
          </p:nvPr>
        </p:nvSpPr>
        <p:spPr>
          <a:xfrm>
            <a:off x="325439" y="1692998"/>
            <a:ext cx="5595527" cy="4436339"/>
          </a:xfrm>
          <a:prstGeom prst="rect">
            <a:avLst/>
          </a:prstGeom>
        </p:spPr>
        <p:txBody>
          <a:bodyPr tIns="0" bIns="0"/>
          <a:lstStyle>
            <a:lvl1pPr marL="0" indent="0">
              <a:lnSpc>
                <a:spcPct val="100000"/>
              </a:lnSpc>
              <a:spcBef>
                <a:spcPts val="0"/>
              </a:spcBef>
              <a:spcAft>
                <a:spcPts val="600"/>
              </a:spcAft>
              <a:buClr>
                <a:srgbClr val="E41F18"/>
              </a:buClr>
              <a:buNone/>
              <a:defRPr sz="1600"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text / Click icons to add content</a:t>
            </a:r>
          </a:p>
          <a:p>
            <a:pPr lvl="1"/>
            <a:r>
              <a:rPr lang="en-GB" dirty="0"/>
              <a:t>Second level</a:t>
            </a:r>
          </a:p>
          <a:p>
            <a:pPr lvl="2"/>
            <a:r>
              <a:rPr lang="en-GB" dirty="0"/>
              <a:t>Third level</a:t>
            </a:r>
          </a:p>
          <a:p>
            <a:pPr lvl="3"/>
            <a:r>
              <a:rPr lang="en-GB" dirty="0"/>
              <a:t>Fourth level</a:t>
            </a:r>
          </a:p>
        </p:txBody>
      </p:sp>
      <p:sp>
        <p:nvSpPr>
          <p:cNvPr id="22" name="Picture Placeholder 3">
            <a:extLst>
              <a:ext uri="{FF2B5EF4-FFF2-40B4-BE49-F238E27FC236}">
                <a16:creationId xmlns:a16="http://schemas.microsoft.com/office/drawing/2014/main" id="{D5FE0F3D-F309-4B9C-9521-80DEBF77DCBC}"/>
              </a:ext>
            </a:extLst>
          </p:cNvPr>
          <p:cNvSpPr>
            <a:spLocks noGrp="1"/>
          </p:cNvSpPr>
          <p:nvPr>
            <p:ph type="pic" sz="quarter" idx="18"/>
          </p:nvPr>
        </p:nvSpPr>
        <p:spPr>
          <a:xfrm>
            <a:off x="6165410" y="0"/>
            <a:ext cx="6026589" cy="6858000"/>
          </a:xfrm>
          <a:prstGeom prst="rect">
            <a:avLst/>
          </a:prstGeom>
        </p:spPr>
        <p:txBody>
          <a:bodyPr tIns="0" bIns="0"/>
          <a:lstStyle>
            <a:lvl1pPr>
              <a:defRPr lang="en-US" sz="1600" baseline="0" dirty="0">
                <a:solidFill>
                  <a:schemeClr val="accent1"/>
                </a:solidFill>
              </a:defRPr>
            </a:lvl1pPr>
          </a:lstStyle>
          <a:p>
            <a:pPr marL="0" lvl="0" indent="0">
              <a:lnSpc>
                <a:spcPct val="100000"/>
              </a:lnSpc>
              <a:spcBef>
                <a:spcPts val="0"/>
              </a:spcBef>
              <a:spcAft>
                <a:spcPts val="600"/>
              </a:spcAft>
              <a:buClr>
                <a:srgbClr val="E41F18"/>
              </a:buClr>
              <a:buNone/>
            </a:pPr>
            <a:endParaRPr lang="en-US" dirty="0"/>
          </a:p>
        </p:txBody>
      </p:sp>
      <p:sp>
        <p:nvSpPr>
          <p:cNvPr id="11" name="Text Placeholder 8">
            <a:extLst>
              <a:ext uri="{FF2B5EF4-FFF2-40B4-BE49-F238E27FC236}">
                <a16:creationId xmlns:a16="http://schemas.microsoft.com/office/drawing/2014/main" id="{66FC4C66-5FFB-40F0-AC3F-B1D1D04E119C}"/>
              </a:ext>
            </a:extLst>
          </p:cNvPr>
          <p:cNvSpPr>
            <a:spLocks noGrp="1"/>
          </p:cNvSpPr>
          <p:nvPr>
            <p:ph type="body" sz="quarter" idx="17" hasCustomPrompt="1"/>
          </p:nvPr>
        </p:nvSpPr>
        <p:spPr>
          <a:xfrm>
            <a:off x="6683604" y="6377781"/>
            <a:ext cx="5306128" cy="322262"/>
          </a:xfrm>
          <a:prstGeom prst="rect">
            <a:avLst/>
          </a:prstGeom>
          <a:solidFill>
            <a:srgbClr val="120742"/>
          </a:solidFill>
        </p:spPr>
        <p:txBody>
          <a:bodyPr anchor="ctr"/>
          <a:lstStyle>
            <a:lvl1pPr marL="0" indent="0" algn="r">
              <a:buNone/>
              <a:defRPr sz="1400" b="0" i="0" baseline="0">
                <a:solidFill>
                  <a:schemeClr val="bg1"/>
                </a:solidFill>
              </a:defRPr>
            </a:lvl1pPr>
          </a:lstStyle>
          <a:p>
            <a:pPr lvl="0"/>
            <a:r>
              <a:rPr lang="en-GB" dirty="0"/>
              <a:t>Image label (Locations)</a:t>
            </a:r>
            <a:endParaRPr lang="en-US" dirty="0"/>
          </a:p>
        </p:txBody>
      </p:sp>
      <p:sp>
        <p:nvSpPr>
          <p:cNvPr id="10" name="Text Placeholder 3">
            <a:extLst>
              <a:ext uri="{FF2B5EF4-FFF2-40B4-BE49-F238E27FC236}">
                <a16:creationId xmlns:a16="http://schemas.microsoft.com/office/drawing/2014/main" id="{9EC8CBBD-E760-43E1-8626-727B42667718}"/>
              </a:ext>
            </a:extLst>
          </p:cNvPr>
          <p:cNvSpPr>
            <a:spLocks noGrp="1"/>
          </p:cNvSpPr>
          <p:nvPr>
            <p:ph type="body" sz="quarter" idx="11" hasCustomPrompt="1"/>
          </p:nvPr>
        </p:nvSpPr>
        <p:spPr>
          <a:xfrm>
            <a:off x="334964" y="6432480"/>
            <a:ext cx="3277368"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9" name="Picture Placeholder 4">
            <a:extLst>
              <a:ext uri="{FF2B5EF4-FFF2-40B4-BE49-F238E27FC236}">
                <a16:creationId xmlns:a16="http://schemas.microsoft.com/office/drawing/2014/main" id="{6F4E35D4-6128-8B41-9123-30295AF368DD}"/>
              </a:ext>
              <a:ext uri="{C183D7F6-B498-43B3-948B-1728B52AA6E4}">
                <adec:decorative xmlns:adec="http://schemas.microsoft.com/office/drawing/2017/decorative" val="0"/>
              </a:ext>
            </a:extLst>
          </p:cNvPr>
          <p:cNvSpPr>
            <a:spLocks noGrp="1"/>
          </p:cNvSpPr>
          <p:nvPr>
            <p:ph type="pic" sz="quarter" idx="14" hasCustomPrompt="1"/>
          </p:nvPr>
        </p:nvSpPr>
        <p:spPr>
          <a:xfrm>
            <a:off x="4306594"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3" name="Picture 12">
            <a:extLst>
              <a:ext uri="{FF2B5EF4-FFF2-40B4-BE49-F238E27FC236}">
                <a16:creationId xmlns:a16="http://schemas.microsoft.com/office/drawing/2014/main" id="{78543D20-DDB8-5247-B162-452D9A21158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413704" y="6308939"/>
            <a:ext cx="495890" cy="403111"/>
          </a:xfrm>
          <a:prstGeom prst="rect">
            <a:avLst/>
          </a:prstGeom>
        </p:spPr>
      </p:pic>
    </p:spTree>
    <p:extLst>
      <p:ext uri="{BB962C8B-B14F-4D97-AF65-F5344CB8AC3E}">
        <p14:creationId xmlns:p14="http://schemas.microsoft.com/office/powerpoint/2010/main" val="399200559"/>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guide id="9" pos="372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Video Slid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9" name="Media Placeholder 8">
            <a:extLst>
              <a:ext uri="{FF2B5EF4-FFF2-40B4-BE49-F238E27FC236}">
                <a16:creationId xmlns:a16="http://schemas.microsoft.com/office/drawing/2014/main" id="{4B6946A6-41DF-4312-8786-10E1F76F37D9}"/>
              </a:ext>
            </a:extLst>
          </p:cNvPr>
          <p:cNvSpPr>
            <a:spLocks noGrp="1"/>
          </p:cNvSpPr>
          <p:nvPr>
            <p:ph type="media" sz="quarter" idx="15"/>
          </p:nvPr>
        </p:nvSpPr>
        <p:spPr>
          <a:xfrm>
            <a:off x="325911" y="1162739"/>
            <a:ext cx="11563200" cy="4971600"/>
          </a:xfrm>
          <a:prstGeom prst="rect">
            <a:avLst/>
          </a:prstGeom>
        </p:spPr>
        <p:txBody>
          <a:bodyPr/>
          <a:lstStyle>
            <a:lvl1pPr>
              <a:defRPr lang="en-GB" sz="1600" kern="1200" baseline="0" dirty="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endParaRPr lang="en-GB"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0" name="Picture Placeholder 4">
            <a:extLst>
              <a:ext uri="{FF2B5EF4-FFF2-40B4-BE49-F238E27FC236}">
                <a16:creationId xmlns:a16="http://schemas.microsoft.com/office/drawing/2014/main" id="{A797627D-3402-6E4D-8187-1EC2AC184A47}"/>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8" name="Picture 7">
            <a:extLst>
              <a:ext uri="{FF2B5EF4-FFF2-40B4-BE49-F238E27FC236}">
                <a16:creationId xmlns:a16="http://schemas.microsoft.com/office/drawing/2014/main" id="{D0E8DD23-376B-D042-93F3-9B85EB4C3C1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4218160062"/>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Video Slide_Subtitle">
    <p:spTree>
      <p:nvGrpSpPr>
        <p:cNvPr id="1" name=""/>
        <p:cNvGrpSpPr/>
        <p:nvPr/>
      </p:nvGrpSpPr>
      <p:grpSpPr>
        <a:xfrm>
          <a:off x="0" y="0"/>
          <a:ext cx="0" cy="0"/>
          <a:chOff x="0" y="0"/>
          <a:chExt cx="0" cy="0"/>
        </a:xfrm>
      </p:grpSpPr>
      <p:sp>
        <p:nvSpPr>
          <p:cNvPr id="5" name="Rectangle 4" descr="Red box">
            <a:extLst>
              <a:ext uri="{FF2B5EF4-FFF2-40B4-BE49-F238E27FC236}">
                <a16:creationId xmlns:a16="http://schemas.microsoft.com/office/drawing/2014/main" id="{CD17BC3F-7784-0E4F-BA62-BDEA45371868}"/>
              </a:ext>
              <a:ext uri="{C183D7F6-B498-43B3-948B-1728B52AA6E4}">
                <adec:decorative xmlns:adec="http://schemas.microsoft.com/office/drawing/2017/decorative" val="0"/>
              </a:ext>
            </a:extLst>
          </p:cNvPr>
          <p:cNvSpPr/>
          <p:nvPr userDrawn="1"/>
        </p:nvSpPr>
        <p:spPr>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C8F0B7-BFC6-9A4A-9C74-7C508CA4FB67}"/>
              </a:ext>
            </a:extLst>
          </p:cNvPr>
          <p:cNvSpPr>
            <a:spLocks noGrp="1"/>
          </p:cNvSpPr>
          <p:nvPr>
            <p:ph type="title" hasCustomPrompt="1"/>
          </p:nvPr>
        </p:nvSpPr>
        <p:spPr>
          <a:xfrm>
            <a:off x="905254" y="394571"/>
            <a:ext cx="10981946" cy="519829"/>
          </a:xfrm>
          <a:prstGeom prst="rect">
            <a:avLst/>
          </a:prstGeom>
        </p:spPr>
        <p:txBody>
          <a:bodyPr anchor="t" anchorCtr="0"/>
          <a:lstStyle>
            <a:lvl1pPr>
              <a:defRPr sz="3200" cap="none" baseline="0">
                <a:solidFill>
                  <a:schemeClr val="accent1"/>
                </a:solidFill>
                <a:latin typeface="Arial Black" panose="020B0604020202020204" pitchFamily="34" charset="0"/>
              </a:defRPr>
            </a:lvl1pPr>
          </a:lstStyle>
          <a:p>
            <a:r>
              <a:rPr lang="en-GB" dirty="0"/>
              <a:t>Title</a:t>
            </a:r>
            <a:endParaRPr lang="en-US" dirty="0"/>
          </a:p>
        </p:txBody>
      </p:sp>
      <p:sp>
        <p:nvSpPr>
          <p:cNvPr id="11" name="Content Placeholder 3">
            <a:extLst>
              <a:ext uri="{FF2B5EF4-FFF2-40B4-BE49-F238E27FC236}">
                <a16:creationId xmlns:a16="http://schemas.microsoft.com/office/drawing/2014/main" id="{C8B8085A-D291-4463-8D01-7FA09C7E8216}"/>
              </a:ext>
            </a:extLst>
          </p:cNvPr>
          <p:cNvSpPr>
            <a:spLocks noGrp="1"/>
          </p:cNvSpPr>
          <p:nvPr>
            <p:ph sz="quarter" idx="16" hasCustomPrompt="1"/>
          </p:nvPr>
        </p:nvSpPr>
        <p:spPr>
          <a:xfrm>
            <a:off x="325439" y="1149351"/>
            <a:ext cx="11561761" cy="298450"/>
          </a:xfrm>
          <a:prstGeom prst="rect">
            <a:avLst/>
          </a:prstGeom>
        </p:spPr>
        <p:txBody>
          <a:bodyPr tIns="0" bIns="0" anchor="ctr"/>
          <a:lstStyle>
            <a:lvl1pPr marL="0" indent="0">
              <a:lnSpc>
                <a:spcPct val="100000"/>
              </a:lnSpc>
              <a:spcBef>
                <a:spcPts val="0"/>
              </a:spcBef>
              <a:spcAft>
                <a:spcPts val="0"/>
              </a:spcAft>
              <a:buClr>
                <a:srgbClr val="E41F18"/>
              </a:buClr>
              <a:buNone/>
              <a:defRPr sz="1600" b="1" baseline="0">
                <a:solidFill>
                  <a:schemeClr val="accent1"/>
                </a:solidFill>
                <a:latin typeface="+mn-lt"/>
              </a:defRPr>
            </a:lvl1pPr>
            <a:lvl2pPr marL="271463" indent="-271463">
              <a:lnSpc>
                <a:spcPct val="100000"/>
              </a:lnSpc>
              <a:spcBef>
                <a:spcPts val="0"/>
              </a:spcBef>
              <a:spcAft>
                <a:spcPts val="600"/>
              </a:spcAft>
              <a:buClr>
                <a:srgbClr val="E41F18"/>
              </a:buClr>
              <a:defRPr sz="1600" baseline="0">
                <a:solidFill>
                  <a:schemeClr val="accent1"/>
                </a:solidFill>
                <a:latin typeface="+mn-lt"/>
              </a:defRPr>
            </a:lvl2pPr>
            <a:lvl3pPr marL="533400" indent="-261938">
              <a:lnSpc>
                <a:spcPct val="100000"/>
              </a:lnSpc>
              <a:spcBef>
                <a:spcPts val="0"/>
              </a:spcBef>
              <a:spcAft>
                <a:spcPts val="600"/>
              </a:spcAft>
              <a:buClr>
                <a:srgbClr val="E41F18"/>
              </a:buClr>
              <a:defRPr sz="1600" baseline="0">
                <a:solidFill>
                  <a:schemeClr val="accent1"/>
                </a:solidFill>
                <a:latin typeface="+mn-lt"/>
              </a:defRPr>
            </a:lvl3pPr>
            <a:lvl4pPr marL="806450" indent="-273050">
              <a:lnSpc>
                <a:spcPct val="100000"/>
              </a:lnSpc>
              <a:spcBef>
                <a:spcPts val="0"/>
              </a:spcBef>
              <a:spcAft>
                <a:spcPts val="600"/>
              </a:spcAft>
              <a:buClr>
                <a:srgbClr val="E41F18"/>
              </a:buClr>
              <a:defRPr sz="1600" baseline="0">
                <a:solidFill>
                  <a:schemeClr val="accent1"/>
                </a:solidFill>
                <a:latin typeface="+mn-lt"/>
              </a:defRPr>
            </a:lvl4pPr>
            <a:lvl5pPr>
              <a:buClr>
                <a:srgbClr val="E41F18"/>
              </a:buClr>
              <a:defRPr baseline="0">
                <a:solidFill>
                  <a:srgbClr val="100A3F"/>
                </a:solidFill>
                <a:latin typeface="Arial" panose="020B0604020202020204" pitchFamily="34" charset="0"/>
              </a:defRPr>
            </a:lvl5pPr>
          </a:lstStyle>
          <a:p>
            <a:pPr lvl="0"/>
            <a:r>
              <a:rPr lang="en-GB" dirty="0"/>
              <a:t>Click to add Sub-Title</a:t>
            </a:r>
          </a:p>
        </p:txBody>
      </p:sp>
      <p:sp>
        <p:nvSpPr>
          <p:cNvPr id="9" name="Media Placeholder 8">
            <a:extLst>
              <a:ext uri="{FF2B5EF4-FFF2-40B4-BE49-F238E27FC236}">
                <a16:creationId xmlns:a16="http://schemas.microsoft.com/office/drawing/2014/main" id="{4B6946A6-41DF-4312-8786-10E1F76F37D9}"/>
              </a:ext>
            </a:extLst>
          </p:cNvPr>
          <p:cNvSpPr>
            <a:spLocks noGrp="1"/>
          </p:cNvSpPr>
          <p:nvPr>
            <p:ph type="media" sz="quarter" idx="15"/>
          </p:nvPr>
        </p:nvSpPr>
        <p:spPr>
          <a:xfrm>
            <a:off x="325911" y="1674891"/>
            <a:ext cx="11563200" cy="4459448"/>
          </a:xfrm>
          <a:prstGeom prst="rect">
            <a:avLst/>
          </a:prstGeom>
        </p:spPr>
        <p:txBody>
          <a:bodyPr/>
          <a:lstStyle>
            <a:lvl1pPr>
              <a:defRPr lang="en-GB" sz="1600" kern="1200" baseline="0" dirty="0">
                <a:solidFill>
                  <a:schemeClr val="accent1"/>
                </a:solidFill>
                <a:latin typeface="+mn-lt"/>
                <a:ea typeface="+mn-ea"/>
                <a:cs typeface="+mn-cs"/>
              </a:defRPr>
            </a:lvl1pPr>
          </a:lstStyle>
          <a:p>
            <a:pPr marL="0" lvl="0" indent="0" algn="l" defTabSz="914400" rtl="0" eaLnBrk="1" latinLnBrk="0" hangingPunct="1">
              <a:lnSpc>
                <a:spcPct val="100000"/>
              </a:lnSpc>
              <a:spcBef>
                <a:spcPts val="0"/>
              </a:spcBef>
              <a:spcAft>
                <a:spcPts val="600"/>
              </a:spcAft>
              <a:buClr>
                <a:srgbClr val="E41F18"/>
              </a:buClr>
              <a:buFont typeface="Arial" panose="020B0604020202020204" pitchFamily="34" charset="0"/>
              <a:buNone/>
            </a:pPr>
            <a:endParaRPr lang="en-GB" dirty="0"/>
          </a:p>
        </p:txBody>
      </p:sp>
      <p:sp>
        <p:nvSpPr>
          <p:cNvPr id="4" name="Text Placeholder 3">
            <a:extLst>
              <a:ext uri="{FF2B5EF4-FFF2-40B4-BE49-F238E27FC236}">
                <a16:creationId xmlns:a16="http://schemas.microsoft.com/office/drawing/2014/main" id="{C2061612-3347-9644-9FA3-FCE96B8F941F}"/>
              </a:ext>
            </a:extLst>
          </p:cNvPr>
          <p:cNvSpPr>
            <a:spLocks noGrp="1"/>
          </p:cNvSpPr>
          <p:nvPr>
            <p:ph type="body" sz="quarter" idx="11" hasCustomPrompt="1"/>
          </p:nvPr>
        </p:nvSpPr>
        <p:spPr>
          <a:xfrm>
            <a:off x="334964" y="6432480"/>
            <a:ext cx="5394384" cy="269150"/>
          </a:xfrm>
          <a:prstGeom prst="rect">
            <a:avLst/>
          </a:prstGeom>
        </p:spPr>
        <p:txBody>
          <a:bodyPr anchor="b"/>
          <a:lstStyle>
            <a:lvl1pPr marL="0" indent="0">
              <a:buNone/>
              <a:defRPr sz="1200" baseline="0">
                <a:solidFill>
                  <a:schemeClr val="accent1"/>
                </a:solidFill>
              </a:defRPr>
            </a:lvl1pPr>
          </a:lstStyle>
          <a:p>
            <a:pPr lvl="0"/>
            <a:r>
              <a:rPr lang="en-GB" dirty="0"/>
              <a:t>Click to add source</a:t>
            </a:r>
          </a:p>
        </p:txBody>
      </p:sp>
      <p:sp>
        <p:nvSpPr>
          <p:cNvPr id="10" name="Picture Placeholder 4">
            <a:extLst>
              <a:ext uri="{FF2B5EF4-FFF2-40B4-BE49-F238E27FC236}">
                <a16:creationId xmlns:a16="http://schemas.microsoft.com/office/drawing/2014/main" id="{9051DCD0-3964-C241-8800-8AEFF47F2642}"/>
              </a:ext>
              <a:ext uri="{C183D7F6-B498-43B3-948B-1728B52AA6E4}">
                <adec:decorative xmlns:adec="http://schemas.microsoft.com/office/drawing/2017/decorative" val="0"/>
              </a:ext>
            </a:extLst>
          </p:cNvPr>
          <p:cNvSpPr>
            <a:spLocks noGrp="1"/>
          </p:cNvSpPr>
          <p:nvPr>
            <p:ph type="pic" sz="quarter" idx="14" hasCustomPrompt="1"/>
          </p:nvPr>
        </p:nvSpPr>
        <p:spPr>
          <a:xfrm>
            <a:off x="10288969" y="6319653"/>
            <a:ext cx="958170" cy="365126"/>
          </a:xfrm>
          <a:prstGeom prst="rect">
            <a:avLst/>
          </a:prstGeom>
        </p:spPr>
        <p:txBody>
          <a:bodyPr/>
          <a:lstStyle>
            <a:lvl1pPr marL="0" indent="0">
              <a:buNone/>
              <a:defRPr sz="1200" baseline="0">
                <a:solidFill>
                  <a:schemeClr val="accent1"/>
                </a:solidFill>
                <a:latin typeface="Arial" panose="020B0604020202020204" pitchFamily="34" charset="0"/>
              </a:defRPr>
            </a:lvl1pPr>
          </a:lstStyle>
          <a:p>
            <a:r>
              <a:rPr lang="en-US" dirty="0"/>
              <a:t>Partner logo</a:t>
            </a:r>
          </a:p>
        </p:txBody>
      </p:sp>
      <p:pic>
        <p:nvPicPr>
          <p:cNvPr id="13" name="Picture 12">
            <a:extLst>
              <a:ext uri="{FF2B5EF4-FFF2-40B4-BE49-F238E27FC236}">
                <a16:creationId xmlns:a16="http://schemas.microsoft.com/office/drawing/2014/main" id="{81605404-8C18-AB41-B5E3-98BCC34C0E67}"/>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90462" y="6308939"/>
            <a:ext cx="495890" cy="403111"/>
          </a:xfrm>
          <a:prstGeom prst="rect">
            <a:avLst/>
          </a:prstGeom>
        </p:spPr>
      </p:pic>
    </p:spTree>
    <p:extLst>
      <p:ext uri="{BB962C8B-B14F-4D97-AF65-F5344CB8AC3E}">
        <p14:creationId xmlns:p14="http://schemas.microsoft.com/office/powerpoint/2010/main" val="3009910277"/>
      </p:ext>
    </p:extLst>
  </p:cSld>
  <p:clrMapOvr>
    <a:masterClrMapping/>
  </p:clrMapOvr>
  <p:extLst>
    <p:ext uri="{DCECCB84-F9BA-43D5-87BE-67443E8EF086}">
      <p15:sldGuideLst xmlns:p15="http://schemas.microsoft.com/office/powerpoint/2012/main">
        <p15:guide id="1" orient="horz" pos="245">
          <p15:clr>
            <a:srgbClr val="FBAE40"/>
          </p15:clr>
        </p15:guide>
        <p15:guide id="2" pos="565">
          <p15:clr>
            <a:srgbClr val="FBAE40"/>
          </p15:clr>
        </p15:guide>
        <p15:guide id="3" orient="horz" pos="570">
          <p15:clr>
            <a:srgbClr val="FBAE40"/>
          </p15:clr>
        </p15:guide>
        <p15:guide id="4" orient="horz" pos="724">
          <p15:clr>
            <a:srgbClr val="FBAE40"/>
          </p15:clr>
        </p15:guide>
        <p15:guide id="5" pos="7488">
          <p15:clr>
            <a:srgbClr val="FBAE40"/>
          </p15:clr>
        </p15:guide>
        <p15:guide id="6" orient="horz" pos="3997">
          <p15:clr>
            <a:srgbClr val="FBAE40"/>
          </p15:clr>
        </p15:guide>
        <p15:guide id="7" pos="205">
          <p15:clr>
            <a:srgbClr val="FBAE40"/>
          </p15:clr>
        </p15:guide>
        <p15:guide id="8" orient="horz" pos="38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BVE_Cover/End_Bottom bar">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91F2816-65F1-482C-B5B4-E5C909BC2AE8}"/>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dirty="0"/>
              <a:t>Click the central icon to add background picture</a:t>
            </a:r>
            <a:endParaRPr lang="en-GB" dirty="0"/>
          </a:p>
        </p:txBody>
      </p:sp>
      <p:sp>
        <p:nvSpPr>
          <p:cNvPr id="32" name="Title">
            <a:extLst>
              <a:ext uri="{FF2B5EF4-FFF2-40B4-BE49-F238E27FC236}">
                <a16:creationId xmlns:a16="http://schemas.microsoft.com/office/drawing/2014/main" id="{77948493-4899-E642-8DB6-71465BB5986D}"/>
              </a:ext>
            </a:extLst>
          </p:cNvPr>
          <p:cNvSpPr>
            <a:spLocks noGrp="1"/>
          </p:cNvSpPr>
          <p:nvPr>
            <p:ph type="title" hasCustomPrompt="1"/>
          </p:nvPr>
        </p:nvSpPr>
        <p:spPr>
          <a:xfrm>
            <a:off x="1001259" y="4375798"/>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dirty="0"/>
              <a:t>Click to edit title</a:t>
            </a:r>
            <a:br>
              <a:rPr lang="en-GB" dirty="0"/>
            </a:br>
            <a:r>
              <a:rPr lang="en-GB" dirty="0"/>
              <a:t>no more than 2 lines please</a:t>
            </a:r>
            <a:endParaRPr lang="en-US" dirty="0"/>
          </a:p>
        </p:txBody>
      </p:sp>
      <p:sp>
        <p:nvSpPr>
          <p:cNvPr id="31" name="Sub title">
            <a:extLst>
              <a:ext uri="{FF2B5EF4-FFF2-40B4-BE49-F238E27FC236}">
                <a16:creationId xmlns:a16="http://schemas.microsoft.com/office/drawing/2014/main" id="{228973A0-6782-E144-B6BE-8A91E0CB5DCA}"/>
              </a:ext>
            </a:extLst>
          </p:cNvPr>
          <p:cNvSpPr>
            <a:spLocks noGrp="1"/>
          </p:cNvSpPr>
          <p:nvPr>
            <p:ph type="body" sz="quarter" idx="13" hasCustomPrompt="1"/>
          </p:nvPr>
        </p:nvSpPr>
        <p:spPr>
          <a:xfrm>
            <a:off x="1001713" y="5478682"/>
            <a:ext cx="6423025" cy="445868"/>
          </a:xfrm>
          <a:prstGeom prst="rect">
            <a:avLst/>
          </a:prstGeom>
        </p:spPr>
        <p:txBody>
          <a:bodyPr tIns="0" bIns="0"/>
          <a:lstStyle>
            <a:lvl1pPr marL="0" indent="0">
              <a:buNone/>
              <a:defRPr sz="2400" baseline="0">
                <a:solidFill>
                  <a:schemeClr val="bg1"/>
                </a:solidFill>
              </a:defRPr>
            </a:lvl1pPr>
          </a:lstStyle>
          <a:p>
            <a:pPr lvl="0"/>
            <a:r>
              <a:rPr lang="en-GB" dirty="0"/>
              <a:t>Click to edit speaker’s name</a:t>
            </a:r>
            <a:endParaRPr lang="en-US" dirty="0"/>
          </a:p>
        </p:txBody>
      </p:sp>
      <p:sp>
        <p:nvSpPr>
          <p:cNvPr id="11" name="Text Placeholder 8">
            <a:extLst>
              <a:ext uri="{FF2B5EF4-FFF2-40B4-BE49-F238E27FC236}">
                <a16:creationId xmlns:a16="http://schemas.microsoft.com/office/drawing/2014/main" id="{55285386-2331-4BA8-9102-7E7175F8F8C9}"/>
              </a:ext>
            </a:extLst>
          </p:cNvPr>
          <p:cNvSpPr>
            <a:spLocks noGrp="1"/>
          </p:cNvSpPr>
          <p:nvPr>
            <p:ph type="body" sz="quarter" idx="16" hasCustomPrompt="1"/>
          </p:nvPr>
        </p:nvSpPr>
        <p:spPr>
          <a:xfrm>
            <a:off x="1001259" y="6111526"/>
            <a:ext cx="5363327" cy="322262"/>
          </a:xfrm>
          <a:prstGeom prst="rect">
            <a:avLst/>
          </a:prstGeom>
        </p:spPr>
        <p:txBody>
          <a:bodyPr anchor="ctr"/>
          <a:lstStyle>
            <a:lvl1pPr marL="0" indent="0">
              <a:buNone/>
              <a:defRPr sz="2000" b="1" i="0" baseline="0">
                <a:solidFill>
                  <a:schemeClr val="bg1"/>
                </a:solidFill>
              </a:defRPr>
            </a:lvl1pPr>
          </a:lstStyle>
          <a:p>
            <a:pPr lvl="0"/>
            <a:r>
              <a:rPr lang="en-GB" dirty="0"/>
              <a:t>Click to add hashtag</a:t>
            </a:r>
            <a:endParaRPr lang="en-US" dirty="0"/>
          </a:p>
        </p:txBody>
      </p:sp>
      <p:sp>
        <p:nvSpPr>
          <p:cNvPr id="10" name="Partner logo">
            <a:extLst>
              <a:ext uri="{FF2B5EF4-FFF2-40B4-BE49-F238E27FC236}">
                <a16:creationId xmlns:a16="http://schemas.microsoft.com/office/drawing/2014/main" id="{E2646508-2137-5D48-AA82-17BA6E64E66C}"/>
              </a:ext>
              <a:ext uri="{C183D7F6-B498-43B3-948B-1728B52AA6E4}">
                <adec:decorative xmlns:adec="http://schemas.microsoft.com/office/drawing/2017/decorative" val="0"/>
              </a:ext>
            </a:extLst>
          </p:cNvPr>
          <p:cNvSpPr>
            <a:spLocks noGrp="1"/>
          </p:cNvSpPr>
          <p:nvPr>
            <p:ph type="pic" sz="quarter" idx="14" hasCustomPrompt="1"/>
          </p:nvPr>
        </p:nvSpPr>
        <p:spPr>
          <a:xfrm>
            <a:off x="10096483" y="1504629"/>
            <a:ext cx="1694260" cy="766116"/>
          </a:xfrm>
          <a:prstGeom prst="rect">
            <a:avLst/>
          </a:prstGeom>
        </p:spPr>
        <p:txBody>
          <a:bodyPr/>
          <a:lstStyle>
            <a:lvl1pPr marL="0" indent="0">
              <a:buNone/>
              <a:defRPr lang="en-US" sz="1600" kern="1200" baseline="0" dirty="0">
                <a:solidFill>
                  <a:schemeClr val="accent1"/>
                </a:solidFill>
                <a:latin typeface="+mn-lt"/>
                <a:ea typeface="+mn-ea"/>
                <a:cs typeface="+mn-cs"/>
              </a:defRPr>
            </a:lvl1pPr>
          </a:lstStyle>
          <a:p>
            <a:r>
              <a:rPr lang="en-US" dirty="0"/>
              <a:t>Partner logo</a:t>
            </a:r>
          </a:p>
        </p:txBody>
      </p:sp>
      <p:sp>
        <p:nvSpPr>
          <p:cNvPr id="13" name="Locations">
            <a:extLst>
              <a:ext uri="{FF2B5EF4-FFF2-40B4-BE49-F238E27FC236}">
                <a16:creationId xmlns:a16="http://schemas.microsoft.com/office/drawing/2014/main" id="{22EA7560-7CFA-493F-828C-2F865C4FEA86}"/>
              </a:ext>
            </a:extLst>
          </p:cNvPr>
          <p:cNvSpPr>
            <a:spLocks noGrp="1"/>
          </p:cNvSpPr>
          <p:nvPr>
            <p:ph type="body" sz="quarter" idx="18" hasCustomPrompt="1"/>
          </p:nvPr>
        </p:nvSpPr>
        <p:spPr>
          <a:xfrm>
            <a:off x="6752349" y="6294092"/>
            <a:ext cx="5210703" cy="322262"/>
          </a:xfrm>
          <a:prstGeom prst="rect">
            <a:avLst/>
          </a:prstGeom>
          <a:solidFill>
            <a:srgbClr val="120742"/>
          </a:solidFill>
        </p:spPr>
        <p:txBody>
          <a:bodyPr anchor="ctr"/>
          <a:lstStyle>
            <a:lvl1pPr marL="0" indent="0" algn="r">
              <a:lnSpc>
                <a:spcPct val="100000"/>
              </a:lnSpc>
              <a:spcBef>
                <a:spcPts val="400"/>
              </a:spcBef>
              <a:buNone/>
              <a:defRPr sz="1400" b="0" i="0" baseline="0">
                <a:solidFill>
                  <a:schemeClr val="bg1"/>
                </a:solidFill>
              </a:defRPr>
            </a:lvl1pPr>
          </a:lstStyle>
          <a:p>
            <a:pPr lvl="0"/>
            <a:r>
              <a:rPr lang="en-GB" dirty="0"/>
              <a:t>Image label (Locations)</a:t>
            </a:r>
            <a:endParaRPr lang="en-US" dirty="0"/>
          </a:p>
        </p:txBody>
      </p:sp>
    </p:spTree>
    <p:extLst>
      <p:ext uri="{BB962C8B-B14F-4D97-AF65-F5344CB8AC3E}">
        <p14:creationId xmlns:p14="http://schemas.microsoft.com/office/powerpoint/2010/main" val="3853274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8E0D-3723-DB46-AD2B-3118B2035D3F}"/>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BF88177E-EC12-6B45-B699-5FC992660B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5" name="Footer Placeholder 4">
            <a:extLst>
              <a:ext uri="{FF2B5EF4-FFF2-40B4-BE49-F238E27FC236}">
                <a16:creationId xmlns:a16="http://schemas.microsoft.com/office/drawing/2014/main" id="{4A6E95E6-7177-094D-89F1-1BB374C748A7}"/>
              </a:ext>
              <a:ext uri="{C183D7F6-B498-43B3-948B-1728B52AA6E4}">
                <adec:decorative xmlns:adec="http://schemas.microsoft.com/office/drawing/2017/decorative" val="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11529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43523-DB5A-EB45-868A-FF9695C5592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B311E57-8DA1-A846-8863-F2C271F60F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054C57-823D-6948-BABD-AAEF6DEC251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D195DBD-B0AC-074E-A729-966A6FACAB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7A16180-2DF4-774C-ADDA-C5B4FF2EE90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59828AF-F08A-7E4F-989C-D37ADD16E8BA}"/>
              </a:ext>
            </a:extLst>
          </p:cNvPr>
          <p:cNvSpPr>
            <a:spLocks noGrp="1"/>
          </p:cNvSpPr>
          <p:nvPr>
            <p:ph type="dt" sz="half" idx="10"/>
          </p:nvPr>
        </p:nvSpPr>
        <p:spPr/>
        <p:txBody>
          <a:bodyPr/>
          <a:lstStyle/>
          <a:p>
            <a:fld id="{9BCD86E4-63E0-F740-A65D-19FA676B1081}" type="datetimeFigureOut">
              <a:rPr lang="en-US" smtClean="0"/>
              <a:t>5/30/2025</a:t>
            </a:fld>
            <a:endParaRPr lang="en-US" dirty="0"/>
          </a:p>
        </p:txBody>
      </p:sp>
      <p:sp>
        <p:nvSpPr>
          <p:cNvPr id="8" name="Footer Placeholder 7">
            <a:extLst>
              <a:ext uri="{FF2B5EF4-FFF2-40B4-BE49-F238E27FC236}">
                <a16:creationId xmlns:a16="http://schemas.microsoft.com/office/drawing/2014/main" id="{79E608C9-3CBA-D44C-8999-0EACD76D50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7474198-C3FF-B944-9730-B726BB817373}"/>
              </a:ext>
            </a:extLst>
          </p:cNvPr>
          <p:cNvSpPr>
            <a:spLocks noGrp="1"/>
          </p:cNvSpPr>
          <p:nvPr>
            <p:ph type="sldNum" sz="quarter" idx="12"/>
          </p:nvPr>
        </p:nvSpPr>
        <p:spPr/>
        <p:txBody>
          <a:bodyPr/>
          <a:lstStyle/>
          <a:p>
            <a:fld id="{11E70006-CDA3-E044-BEF7-40A57D243F45}" type="slidenum">
              <a:rPr lang="en-US" smtClean="0"/>
              <a:t>‹#›</a:t>
            </a:fld>
            <a:endParaRPr lang="en-US" dirty="0"/>
          </a:p>
        </p:txBody>
      </p:sp>
    </p:spTree>
    <p:extLst>
      <p:ext uri="{BB962C8B-B14F-4D97-AF65-F5344CB8AC3E}">
        <p14:creationId xmlns:p14="http://schemas.microsoft.com/office/powerpoint/2010/main" val="419489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FDA4C-8946-5E4B-8D67-D65C36BB53B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73E01C-0FC4-BF4D-825C-B3AC8F5A0E0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52A6A39-4587-AE49-B4FF-51C7AF859B6E}"/>
              </a:ext>
            </a:extLst>
          </p:cNvPr>
          <p:cNvSpPr>
            <a:spLocks noGrp="1"/>
          </p:cNvSpPr>
          <p:nvPr>
            <p:ph type="dt" sz="half" idx="10"/>
          </p:nvPr>
        </p:nvSpPr>
        <p:spPr/>
        <p:txBody>
          <a:bodyPr/>
          <a:lstStyle/>
          <a:p>
            <a:fld id="{9BCD86E4-63E0-F740-A65D-19FA676B1081}" type="datetimeFigureOut">
              <a:rPr lang="en-US" smtClean="0"/>
              <a:t>5/30/2025</a:t>
            </a:fld>
            <a:endParaRPr lang="en-US" dirty="0"/>
          </a:p>
        </p:txBody>
      </p:sp>
      <p:sp>
        <p:nvSpPr>
          <p:cNvPr id="6" name="Slide Number Placeholder 5">
            <a:extLst>
              <a:ext uri="{FF2B5EF4-FFF2-40B4-BE49-F238E27FC236}">
                <a16:creationId xmlns:a16="http://schemas.microsoft.com/office/drawing/2014/main" id="{14AB001E-F7D5-FC45-8265-4B243EE4E7B7}"/>
              </a:ext>
            </a:extLst>
          </p:cNvPr>
          <p:cNvSpPr>
            <a:spLocks noGrp="1"/>
          </p:cNvSpPr>
          <p:nvPr>
            <p:ph type="sldNum" sz="quarter" idx="12"/>
          </p:nvPr>
        </p:nvSpPr>
        <p:spPr/>
        <p:txBody>
          <a:bodyPr/>
          <a:lstStyle/>
          <a:p>
            <a:fld id="{11E70006-CDA3-E044-BEF7-40A57D243F45}" type="slidenum">
              <a:rPr lang="en-US" smtClean="0"/>
              <a:t>‹#›</a:t>
            </a:fld>
            <a:endParaRPr lang="en-US" dirty="0"/>
          </a:p>
        </p:txBody>
      </p:sp>
      <p:sp>
        <p:nvSpPr>
          <p:cNvPr id="5" name="Footer Placeholder 4">
            <a:extLst>
              <a:ext uri="{FF2B5EF4-FFF2-40B4-BE49-F238E27FC236}">
                <a16:creationId xmlns:a16="http://schemas.microsoft.com/office/drawing/2014/main" id="{F56C540F-8BFF-8544-84A9-B227FF5DFFAA}"/>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92816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29F20-67A7-4264-9367-FAA38A1E23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BD2F73-32DF-4FDD-9767-859088C0F4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3E2BD3-B797-4012-A1A1-45A36C6B9B4A}"/>
              </a:ext>
            </a:extLst>
          </p:cNvPr>
          <p:cNvSpPr>
            <a:spLocks noGrp="1"/>
          </p:cNvSpPr>
          <p:nvPr>
            <p:ph type="dt" sz="half" idx="10"/>
          </p:nvPr>
        </p:nvSpPr>
        <p:spPr/>
        <p:txBody>
          <a:bodyPr/>
          <a:lstStyle/>
          <a:p>
            <a:fld id="{553B51A0-348C-4535-B6A3-4379C5FFAC75}" type="datetimeFigureOut">
              <a:rPr lang="en-GB" smtClean="0"/>
              <a:t>30/05/2025</a:t>
            </a:fld>
            <a:endParaRPr lang="en-GB" dirty="0"/>
          </a:p>
        </p:txBody>
      </p:sp>
      <p:sp>
        <p:nvSpPr>
          <p:cNvPr id="5" name="Footer Placeholder 4">
            <a:extLst>
              <a:ext uri="{FF2B5EF4-FFF2-40B4-BE49-F238E27FC236}">
                <a16:creationId xmlns:a16="http://schemas.microsoft.com/office/drawing/2014/main" id="{4315EAE7-C9AA-496B-9C9E-39DBC44F8A9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E17F8B5-AD71-4FB0-B48E-B843BE70A372}"/>
              </a:ext>
            </a:extLst>
          </p:cNvPr>
          <p:cNvSpPr>
            <a:spLocks noGrp="1"/>
          </p:cNvSpPr>
          <p:nvPr>
            <p:ph type="sldNum" sz="quarter" idx="12"/>
          </p:nvPr>
        </p:nvSpPr>
        <p:spPr/>
        <p:txBody>
          <a:bodyPr/>
          <a:lstStyle/>
          <a:p>
            <a:fld id="{B1AA7DBF-CC5C-4805-9DE9-5C9DFC2A2472}" type="slidenum">
              <a:rPr lang="en-GB" smtClean="0"/>
              <a:t>‹#›</a:t>
            </a:fld>
            <a:endParaRPr lang="en-GB" dirty="0"/>
          </a:p>
        </p:txBody>
      </p:sp>
    </p:spTree>
    <p:extLst>
      <p:ext uri="{BB962C8B-B14F-4D97-AF65-F5344CB8AC3E}">
        <p14:creationId xmlns:p14="http://schemas.microsoft.com/office/powerpoint/2010/main" val="1118249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4FB1-06E5-44BD-852A-C777001FE8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F3D970-0E21-418B-B644-4FB4C2EF27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0FEDCB-ED89-453F-B681-959C516C4AF0}"/>
              </a:ext>
            </a:extLst>
          </p:cNvPr>
          <p:cNvSpPr>
            <a:spLocks noGrp="1"/>
          </p:cNvSpPr>
          <p:nvPr>
            <p:ph type="dt" sz="half" idx="10"/>
          </p:nvPr>
        </p:nvSpPr>
        <p:spPr/>
        <p:txBody>
          <a:bodyPr/>
          <a:lstStyle/>
          <a:p>
            <a:fld id="{553B51A0-348C-4535-B6A3-4379C5FFAC75}" type="datetimeFigureOut">
              <a:rPr lang="en-GB" smtClean="0"/>
              <a:t>30/05/2025</a:t>
            </a:fld>
            <a:endParaRPr lang="en-GB" dirty="0"/>
          </a:p>
        </p:txBody>
      </p:sp>
      <p:sp>
        <p:nvSpPr>
          <p:cNvPr id="5" name="Footer Placeholder 4">
            <a:extLst>
              <a:ext uri="{FF2B5EF4-FFF2-40B4-BE49-F238E27FC236}">
                <a16:creationId xmlns:a16="http://schemas.microsoft.com/office/drawing/2014/main" id="{9668AE34-D315-47DF-B21C-3589A65CB1C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3E4F7F9-4E67-4DDB-A366-38777BA5AADD}"/>
              </a:ext>
            </a:extLst>
          </p:cNvPr>
          <p:cNvSpPr>
            <a:spLocks noGrp="1"/>
          </p:cNvSpPr>
          <p:nvPr>
            <p:ph type="sldNum" sz="quarter" idx="12"/>
          </p:nvPr>
        </p:nvSpPr>
        <p:spPr/>
        <p:txBody>
          <a:bodyPr/>
          <a:lstStyle/>
          <a:p>
            <a:fld id="{B1AA7DBF-CC5C-4805-9DE9-5C9DFC2A2472}" type="slidenum">
              <a:rPr lang="en-GB" smtClean="0"/>
              <a:t>‹#›</a:t>
            </a:fld>
            <a:endParaRPr lang="en-GB" dirty="0"/>
          </a:p>
        </p:txBody>
      </p:sp>
    </p:spTree>
    <p:extLst>
      <p:ext uri="{BB962C8B-B14F-4D97-AF65-F5344CB8AC3E}">
        <p14:creationId xmlns:p14="http://schemas.microsoft.com/office/powerpoint/2010/main" val="3345342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67264-CC05-495C-BF3D-63C3991851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13AE1C-7849-461C-AEFE-2810A7822D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0E9D65-1B99-4AB2-A8EC-C57A1837A756}"/>
              </a:ext>
            </a:extLst>
          </p:cNvPr>
          <p:cNvSpPr>
            <a:spLocks noGrp="1"/>
          </p:cNvSpPr>
          <p:nvPr>
            <p:ph type="dt" sz="half" idx="10"/>
          </p:nvPr>
        </p:nvSpPr>
        <p:spPr/>
        <p:txBody>
          <a:bodyPr/>
          <a:lstStyle/>
          <a:p>
            <a:fld id="{553B51A0-348C-4535-B6A3-4379C5FFAC75}" type="datetimeFigureOut">
              <a:rPr lang="en-GB" smtClean="0"/>
              <a:t>30/05/2025</a:t>
            </a:fld>
            <a:endParaRPr lang="en-GB" dirty="0"/>
          </a:p>
        </p:txBody>
      </p:sp>
      <p:sp>
        <p:nvSpPr>
          <p:cNvPr id="5" name="Footer Placeholder 4">
            <a:extLst>
              <a:ext uri="{FF2B5EF4-FFF2-40B4-BE49-F238E27FC236}">
                <a16:creationId xmlns:a16="http://schemas.microsoft.com/office/drawing/2014/main" id="{87A73A06-4332-4858-939A-6FFBB20967E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E9CFB62-8F49-4158-B565-EC8D2E881804}"/>
              </a:ext>
            </a:extLst>
          </p:cNvPr>
          <p:cNvSpPr>
            <a:spLocks noGrp="1"/>
          </p:cNvSpPr>
          <p:nvPr>
            <p:ph type="sldNum" sz="quarter" idx="12"/>
          </p:nvPr>
        </p:nvSpPr>
        <p:spPr/>
        <p:txBody>
          <a:bodyPr/>
          <a:lstStyle/>
          <a:p>
            <a:fld id="{B1AA7DBF-CC5C-4805-9DE9-5C9DFC2A2472}" type="slidenum">
              <a:rPr lang="en-GB" smtClean="0"/>
              <a:t>‹#›</a:t>
            </a:fld>
            <a:endParaRPr lang="en-GB" dirty="0"/>
          </a:p>
        </p:txBody>
      </p:sp>
    </p:spTree>
    <p:extLst>
      <p:ext uri="{BB962C8B-B14F-4D97-AF65-F5344CB8AC3E}">
        <p14:creationId xmlns:p14="http://schemas.microsoft.com/office/powerpoint/2010/main" val="3777582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A3DCC-8F1B-46AE-9BCA-B3CE125308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6084D8-8622-41CB-B2F7-7CB6B7C22D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367CB0-8879-4B60-9878-79D24FCEA1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47DC36-B755-4F39-B860-1279BEB2B96E}"/>
              </a:ext>
            </a:extLst>
          </p:cNvPr>
          <p:cNvSpPr>
            <a:spLocks noGrp="1"/>
          </p:cNvSpPr>
          <p:nvPr>
            <p:ph type="dt" sz="half" idx="10"/>
          </p:nvPr>
        </p:nvSpPr>
        <p:spPr/>
        <p:txBody>
          <a:bodyPr/>
          <a:lstStyle/>
          <a:p>
            <a:fld id="{553B51A0-348C-4535-B6A3-4379C5FFAC75}" type="datetimeFigureOut">
              <a:rPr lang="en-GB" smtClean="0"/>
              <a:t>30/05/2025</a:t>
            </a:fld>
            <a:endParaRPr lang="en-GB" dirty="0"/>
          </a:p>
        </p:txBody>
      </p:sp>
      <p:sp>
        <p:nvSpPr>
          <p:cNvPr id="6" name="Footer Placeholder 5">
            <a:extLst>
              <a:ext uri="{FF2B5EF4-FFF2-40B4-BE49-F238E27FC236}">
                <a16:creationId xmlns:a16="http://schemas.microsoft.com/office/drawing/2014/main" id="{8E46FAD5-F6ED-45D4-A191-AC76A55F6D0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67A6731-8388-435F-B6DC-FD82F863AA5B}"/>
              </a:ext>
            </a:extLst>
          </p:cNvPr>
          <p:cNvSpPr>
            <a:spLocks noGrp="1"/>
          </p:cNvSpPr>
          <p:nvPr>
            <p:ph type="sldNum" sz="quarter" idx="12"/>
          </p:nvPr>
        </p:nvSpPr>
        <p:spPr/>
        <p:txBody>
          <a:bodyPr/>
          <a:lstStyle/>
          <a:p>
            <a:fld id="{B1AA7DBF-CC5C-4805-9DE9-5C9DFC2A2472}" type="slidenum">
              <a:rPr lang="en-GB" smtClean="0"/>
              <a:t>‹#›</a:t>
            </a:fld>
            <a:endParaRPr lang="en-GB" dirty="0"/>
          </a:p>
        </p:txBody>
      </p:sp>
    </p:spTree>
    <p:extLst>
      <p:ext uri="{BB962C8B-B14F-4D97-AF65-F5344CB8AC3E}">
        <p14:creationId xmlns:p14="http://schemas.microsoft.com/office/powerpoint/2010/main" val="35863776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8E1C8-AC13-421D-AA8D-1F17C8C554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F2FCE0-1ECB-4B64-84AD-C94E2D26E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4E166B-8479-4921-8BB0-5D3654E3CD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EF6F40-2236-4ED3-BE43-93439C579A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F4CEA7-7476-49D3-9482-1E583F5B38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3FDF0B-0E49-4CED-AA5C-A37611FC433C}"/>
              </a:ext>
            </a:extLst>
          </p:cNvPr>
          <p:cNvSpPr>
            <a:spLocks noGrp="1"/>
          </p:cNvSpPr>
          <p:nvPr>
            <p:ph type="dt" sz="half" idx="10"/>
          </p:nvPr>
        </p:nvSpPr>
        <p:spPr/>
        <p:txBody>
          <a:bodyPr/>
          <a:lstStyle/>
          <a:p>
            <a:fld id="{553B51A0-348C-4535-B6A3-4379C5FFAC75}" type="datetimeFigureOut">
              <a:rPr lang="en-GB" smtClean="0"/>
              <a:t>30/05/2025</a:t>
            </a:fld>
            <a:endParaRPr lang="en-GB" dirty="0"/>
          </a:p>
        </p:txBody>
      </p:sp>
      <p:sp>
        <p:nvSpPr>
          <p:cNvPr id="8" name="Footer Placeholder 7">
            <a:extLst>
              <a:ext uri="{FF2B5EF4-FFF2-40B4-BE49-F238E27FC236}">
                <a16:creationId xmlns:a16="http://schemas.microsoft.com/office/drawing/2014/main" id="{FDE862AA-B592-4498-8951-F65E5A31055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9C21A80-5ECD-4DF9-9C5F-48C775CC9865}"/>
              </a:ext>
            </a:extLst>
          </p:cNvPr>
          <p:cNvSpPr>
            <a:spLocks noGrp="1"/>
          </p:cNvSpPr>
          <p:nvPr>
            <p:ph type="sldNum" sz="quarter" idx="12"/>
          </p:nvPr>
        </p:nvSpPr>
        <p:spPr/>
        <p:txBody>
          <a:bodyPr/>
          <a:lstStyle/>
          <a:p>
            <a:fld id="{B1AA7DBF-CC5C-4805-9DE9-5C9DFC2A2472}" type="slidenum">
              <a:rPr lang="en-GB" smtClean="0"/>
              <a:t>‹#›</a:t>
            </a:fld>
            <a:endParaRPr lang="en-GB" dirty="0"/>
          </a:p>
        </p:txBody>
      </p:sp>
    </p:spTree>
    <p:extLst>
      <p:ext uri="{BB962C8B-B14F-4D97-AF65-F5344CB8AC3E}">
        <p14:creationId xmlns:p14="http://schemas.microsoft.com/office/powerpoint/2010/main" val="2447194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9026-7564-40E3-9B5D-518583514C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998D854-5CE4-4EC4-8257-01222A4B5DBE}"/>
              </a:ext>
            </a:extLst>
          </p:cNvPr>
          <p:cNvSpPr>
            <a:spLocks noGrp="1"/>
          </p:cNvSpPr>
          <p:nvPr>
            <p:ph type="dt" sz="half" idx="10"/>
          </p:nvPr>
        </p:nvSpPr>
        <p:spPr/>
        <p:txBody>
          <a:bodyPr/>
          <a:lstStyle/>
          <a:p>
            <a:fld id="{553B51A0-348C-4535-B6A3-4379C5FFAC75}" type="datetimeFigureOut">
              <a:rPr lang="en-GB" smtClean="0"/>
              <a:t>30/05/2025</a:t>
            </a:fld>
            <a:endParaRPr lang="en-GB" dirty="0"/>
          </a:p>
        </p:txBody>
      </p:sp>
      <p:sp>
        <p:nvSpPr>
          <p:cNvPr id="4" name="Footer Placeholder 3">
            <a:extLst>
              <a:ext uri="{FF2B5EF4-FFF2-40B4-BE49-F238E27FC236}">
                <a16:creationId xmlns:a16="http://schemas.microsoft.com/office/drawing/2014/main" id="{ECC00097-F14F-4DB9-A74B-322CF207537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7B791AA-6378-49E0-927F-14F12875773E}"/>
              </a:ext>
            </a:extLst>
          </p:cNvPr>
          <p:cNvSpPr>
            <a:spLocks noGrp="1"/>
          </p:cNvSpPr>
          <p:nvPr>
            <p:ph type="sldNum" sz="quarter" idx="12"/>
          </p:nvPr>
        </p:nvSpPr>
        <p:spPr/>
        <p:txBody>
          <a:bodyPr/>
          <a:lstStyle/>
          <a:p>
            <a:fld id="{B1AA7DBF-CC5C-4805-9DE9-5C9DFC2A2472}" type="slidenum">
              <a:rPr lang="en-GB" smtClean="0"/>
              <a:t>‹#›</a:t>
            </a:fld>
            <a:endParaRPr lang="en-GB" dirty="0"/>
          </a:p>
        </p:txBody>
      </p:sp>
    </p:spTree>
    <p:extLst>
      <p:ext uri="{BB962C8B-B14F-4D97-AF65-F5344CB8AC3E}">
        <p14:creationId xmlns:p14="http://schemas.microsoft.com/office/powerpoint/2010/main" val="12270091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214330-CEB1-48E8-A3C1-4B079A931383}"/>
              </a:ext>
            </a:extLst>
          </p:cNvPr>
          <p:cNvSpPr>
            <a:spLocks noGrp="1"/>
          </p:cNvSpPr>
          <p:nvPr>
            <p:ph type="dt" sz="half" idx="10"/>
          </p:nvPr>
        </p:nvSpPr>
        <p:spPr/>
        <p:txBody>
          <a:bodyPr/>
          <a:lstStyle/>
          <a:p>
            <a:fld id="{553B51A0-348C-4535-B6A3-4379C5FFAC75}" type="datetimeFigureOut">
              <a:rPr lang="en-GB" smtClean="0"/>
              <a:t>30/05/2025</a:t>
            </a:fld>
            <a:endParaRPr lang="en-GB" dirty="0"/>
          </a:p>
        </p:txBody>
      </p:sp>
      <p:sp>
        <p:nvSpPr>
          <p:cNvPr id="3" name="Footer Placeholder 2">
            <a:extLst>
              <a:ext uri="{FF2B5EF4-FFF2-40B4-BE49-F238E27FC236}">
                <a16:creationId xmlns:a16="http://schemas.microsoft.com/office/drawing/2014/main" id="{7B795ACC-52A2-4455-A86E-BF0DF59D177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3AFE1DA-EE0C-44A9-B45D-E036DCD71083}"/>
              </a:ext>
            </a:extLst>
          </p:cNvPr>
          <p:cNvSpPr>
            <a:spLocks noGrp="1"/>
          </p:cNvSpPr>
          <p:nvPr>
            <p:ph type="sldNum" sz="quarter" idx="12"/>
          </p:nvPr>
        </p:nvSpPr>
        <p:spPr/>
        <p:txBody>
          <a:bodyPr/>
          <a:lstStyle/>
          <a:p>
            <a:fld id="{B1AA7DBF-CC5C-4805-9DE9-5C9DFC2A2472}" type="slidenum">
              <a:rPr lang="en-GB" smtClean="0"/>
              <a:t>‹#›</a:t>
            </a:fld>
            <a:endParaRPr lang="en-GB" dirty="0"/>
          </a:p>
        </p:txBody>
      </p:sp>
    </p:spTree>
    <p:extLst>
      <p:ext uri="{BB962C8B-B14F-4D97-AF65-F5344CB8AC3E}">
        <p14:creationId xmlns:p14="http://schemas.microsoft.com/office/powerpoint/2010/main" val="2287301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BVE_Cover/End_Navy background">
    <p:bg>
      <p:bgPr>
        <a:solidFill>
          <a:srgbClr val="1E1541"/>
        </a:solidFill>
        <a:effectLst/>
      </p:bgPr>
    </p:bg>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21D0B9E3-8F7B-7248-9736-61CA539B061A}"/>
              </a:ext>
            </a:extLst>
          </p:cNvPr>
          <p:cNvSpPr>
            <a:spLocks noGrp="1"/>
          </p:cNvSpPr>
          <p:nvPr>
            <p:ph type="title" hasCustomPrompt="1"/>
          </p:nvPr>
        </p:nvSpPr>
        <p:spPr>
          <a:xfrm>
            <a:off x="1001259" y="2668604"/>
            <a:ext cx="10189028" cy="1078798"/>
          </a:xfrm>
          <a:prstGeom prst="rect">
            <a:avLst/>
          </a:prstGeom>
        </p:spPr>
        <p:txBody>
          <a:bodyPr anchor="ctr" anchorCtr="0"/>
          <a:lstStyle>
            <a:lvl1pPr algn="l">
              <a:defRPr sz="3200" cap="none" baseline="0">
                <a:solidFill>
                  <a:schemeClr val="bg1"/>
                </a:solidFill>
                <a:latin typeface="Arial Black" panose="020B0604020202020204" pitchFamily="34" charset="0"/>
              </a:defRPr>
            </a:lvl1pPr>
          </a:lstStyle>
          <a:p>
            <a:r>
              <a:rPr lang="en-GB" dirty="0"/>
              <a:t>Click to edit title</a:t>
            </a:r>
            <a:br>
              <a:rPr lang="en-GB" dirty="0"/>
            </a:br>
            <a:r>
              <a:rPr lang="en-GB" dirty="0"/>
              <a:t>no more than 2 lines please</a:t>
            </a:r>
            <a:endParaRPr lang="en-US" dirty="0"/>
          </a:p>
        </p:txBody>
      </p:sp>
      <p:sp>
        <p:nvSpPr>
          <p:cNvPr id="8" name="Text Placeholder 8">
            <a:extLst>
              <a:ext uri="{FF2B5EF4-FFF2-40B4-BE49-F238E27FC236}">
                <a16:creationId xmlns:a16="http://schemas.microsoft.com/office/drawing/2014/main" id="{8EC15C1C-5783-494B-871F-AECEBCBF4D0D}"/>
              </a:ext>
            </a:extLst>
          </p:cNvPr>
          <p:cNvSpPr>
            <a:spLocks noGrp="1"/>
          </p:cNvSpPr>
          <p:nvPr>
            <p:ph type="body" sz="quarter" idx="13" hasCustomPrompt="1"/>
          </p:nvPr>
        </p:nvSpPr>
        <p:spPr>
          <a:xfrm>
            <a:off x="1001713" y="3780452"/>
            <a:ext cx="6423025" cy="413391"/>
          </a:xfrm>
          <a:prstGeom prst="rect">
            <a:avLst/>
          </a:prstGeom>
        </p:spPr>
        <p:txBody>
          <a:bodyPr/>
          <a:lstStyle>
            <a:lvl1pPr marL="0" indent="0">
              <a:buNone/>
              <a:defRPr sz="2400" baseline="0">
                <a:solidFill>
                  <a:schemeClr val="bg1"/>
                </a:solidFill>
              </a:defRPr>
            </a:lvl1pPr>
          </a:lstStyle>
          <a:p>
            <a:pPr lvl="0"/>
            <a:r>
              <a:rPr lang="en-GB" dirty="0"/>
              <a:t>Click to edit speaker’s name</a:t>
            </a:r>
            <a:endParaRPr lang="en-US" dirty="0"/>
          </a:p>
        </p:txBody>
      </p:sp>
      <p:sp>
        <p:nvSpPr>
          <p:cNvPr id="14" name="Text Placeholder 8">
            <a:extLst>
              <a:ext uri="{FF2B5EF4-FFF2-40B4-BE49-F238E27FC236}">
                <a16:creationId xmlns:a16="http://schemas.microsoft.com/office/drawing/2014/main" id="{0689DB96-61E7-AF4B-A561-5BD620B014B9}"/>
              </a:ext>
            </a:extLst>
          </p:cNvPr>
          <p:cNvSpPr>
            <a:spLocks noGrp="1"/>
          </p:cNvSpPr>
          <p:nvPr>
            <p:ph type="body" sz="quarter" idx="15" hasCustomPrompt="1"/>
          </p:nvPr>
        </p:nvSpPr>
        <p:spPr>
          <a:xfrm>
            <a:off x="1001259" y="6111526"/>
            <a:ext cx="6423025" cy="322262"/>
          </a:xfrm>
          <a:prstGeom prst="rect">
            <a:avLst/>
          </a:prstGeom>
        </p:spPr>
        <p:txBody>
          <a:bodyPr/>
          <a:lstStyle>
            <a:lvl1pPr marL="0" indent="0">
              <a:buNone/>
              <a:defRPr sz="2000" b="1" i="0" baseline="0">
                <a:solidFill>
                  <a:schemeClr val="bg1"/>
                </a:solidFill>
              </a:defRPr>
            </a:lvl1pPr>
          </a:lstStyle>
          <a:p>
            <a:pPr lvl="0"/>
            <a:r>
              <a:rPr lang="en-GB" dirty="0"/>
              <a:t>Click to add hashtag</a:t>
            </a:r>
            <a:endParaRPr lang="en-US" dirty="0"/>
          </a:p>
        </p:txBody>
      </p:sp>
      <p:sp>
        <p:nvSpPr>
          <p:cNvPr id="15" name="Rectangle 14" descr="Red Bar">
            <a:extLst>
              <a:ext uri="{FF2B5EF4-FFF2-40B4-BE49-F238E27FC236}">
                <a16:creationId xmlns:a16="http://schemas.microsoft.com/office/drawing/2014/main" id="{D9E3F728-D018-E348-890F-A46BDC523F45}"/>
              </a:ext>
              <a:ext uri="{C183D7F6-B498-43B3-948B-1728B52AA6E4}">
                <adec:decorative xmlns:adec="http://schemas.microsoft.com/office/drawing/2017/decorative" val="0"/>
              </a:ext>
            </a:extLst>
          </p:cNvPr>
          <p:cNvSpPr/>
          <p:nvPr userDrawn="1"/>
        </p:nvSpPr>
        <p:spPr>
          <a:xfrm>
            <a:off x="0" y="2628986"/>
            <a:ext cx="651353" cy="1564858"/>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4">
            <a:extLst>
              <a:ext uri="{FF2B5EF4-FFF2-40B4-BE49-F238E27FC236}">
                <a16:creationId xmlns:a16="http://schemas.microsoft.com/office/drawing/2014/main" id="{27BAE24B-8897-314D-AD10-75A2EED5C681}"/>
              </a:ext>
              <a:ext uri="{C183D7F6-B498-43B3-948B-1728B52AA6E4}">
                <adec:decorative xmlns:adec="http://schemas.microsoft.com/office/drawing/2017/decorative" val="0"/>
              </a:ext>
            </a:extLst>
          </p:cNvPr>
          <p:cNvSpPr>
            <a:spLocks noGrp="1"/>
          </p:cNvSpPr>
          <p:nvPr>
            <p:ph type="pic" sz="quarter" idx="14" hasCustomPrompt="1"/>
          </p:nvPr>
        </p:nvSpPr>
        <p:spPr>
          <a:xfrm>
            <a:off x="10137123" y="5747199"/>
            <a:ext cx="1694260" cy="766116"/>
          </a:xfrm>
          <a:prstGeom prst="rect">
            <a:avLst/>
          </a:prstGeom>
        </p:spPr>
        <p:txBody>
          <a:bodyPr/>
          <a:lstStyle>
            <a:lvl1pPr marL="0" indent="0">
              <a:buNone/>
              <a:defRPr sz="2200" baseline="0">
                <a:solidFill>
                  <a:schemeClr val="bg1"/>
                </a:solidFill>
                <a:latin typeface="Arial" panose="020B0604020202020204" pitchFamily="34" charset="0"/>
              </a:defRPr>
            </a:lvl1pPr>
          </a:lstStyle>
          <a:p>
            <a:r>
              <a:rPr lang="en-US" dirty="0"/>
              <a:t>Partner logo</a:t>
            </a:r>
          </a:p>
        </p:txBody>
      </p:sp>
      <p:pic>
        <p:nvPicPr>
          <p:cNvPr id="9" name="Logos">
            <a:extLst>
              <a:ext uri="{FF2B5EF4-FFF2-40B4-BE49-F238E27FC236}">
                <a16:creationId xmlns:a16="http://schemas.microsoft.com/office/drawing/2014/main" id="{E41796DB-48D6-6B49-9BF5-BF764821060F}"/>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00000" y="368553"/>
            <a:ext cx="975885" cy="790803"/>
          </a:xfrm>
          <a:prstGeom prst="rect">
            <a:avLst/>
          </a:prstGeom>
        </p:spPr>
      </p:pic>
    </p:spTree>
    <p:extLst>
      <p:ext uri="{BB962C8B-B14F-4D97-AF65-F5344CB8AC3E}">
        <p14:creationId xmlns:p14="http://schemas.microsoft.com/office/powerpoint/2010/main" val="41955293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897F1-4E6C-4929-B8D0-4B383B86E4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C0E8B3F-7331-4484-AA5D-D5512E22E7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44CED8-B3CB-4E51-8718-F846136D3E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3C835-CFB2-46F0-AD43-C1CC74D07666}"/>
              </a:ext>
            </a:extLst>
          </p:cNvPr>
          <p:cNvSpPr>
            <a:spLocks noGrp="1"/>
          </p:cNvSpPr>
          <p:nvPr>
            <p:ph type="dt" sz="half" idx="10"/>
          </p:nvPr>
        </p:nvSpPr>
        <p:spPr/>
        <p:txBody>
          <a:bodyPr/>
          <a:lstStyle/>
          <a:p>
            <a:fld id="{553B51A0-348C-4535-B6A3-4379C5FFAC75}" type="datetimeFigureOut">
              <a:rPr lang="en-GB" smtClean="0"/>
              <a:t>30/05/2025</a:t>
            </a:fld>
            <a:endParaRPr lang="en-GB" dirty="0"/>
          </a:p>
        </p:txBody>
      </p:sp>
      <p:sp>
        <p:nvSpPr>
          <p:cNvPr id="6" name="Footer Placeholder 5">
            <a:extLst>
              <a:ext uri="{FF2B5EF4-FFF2-40B4-BE49-F238E27FC236}">
                <a16:creationId xmlns:a16="http://schemas.microsoft.com/office/drawing/2014/main" id="{4BA35412-0D29-4261-BFCD-F3CC3E49C7F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EA6E30A-EE26-4659-8E77-FE8EEB706BE6}"/>
              </a:ext>
            </a:extLst>
          </p:cNvPr>
          <p:cNvSpPr>
            <a:spLocks noGrp="1"/>
          </p:cNvSpPr>
          <p:nvPr>
            <p:ph type="sldNum" sz="quarter" idx="12"/>
          </p:nvPr>
        </p:nvSpPr>
        <p:spPr/>
        <p:txBody>
          <a:bodyPr/>
          <a:lstStyle/>
          <a:p>
            <a:fld id="{B1AA7DBF-CC5C-4805-9DE9-5C9DFC2A2472}" type="slidenum">
              <a:rPr lang="en-GB" smtClean="0"/>
              <a:t>‹#›</a:t>
            </a:fld>
            <a:endParaRPr lang="en-GB" dirty="0"/>
          </a:p>
        </p:txBody>
      </p:sp>
    </p:spTree>
    <p:extLst>
      <p:ext uri="{BB962C8B-B14F-4D97-AF65-F5344CB8AC3E}">
        <p14:creationId xmlns:p14="http://schemas.microsoft.com/office/powerpoint/2010/main" val="1662358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F3C4-0B91-4CA1-8C3A-5A223E58AB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3A8C3E-288C-443F-BA81-0E679BD75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EA7F6D4-8573-45F3-BC1A-FE47B1C8E0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33AF9C-3A49-4D3B-AD15-0863CFCE788B}"/>
              </a:ext>
            </a:extLst>
          </p:cNvPr>
          <p:cNvSpPr>
            <a:spLocks noGrp="1"/>
          </p:cNvSpPr>
          <p:nvPr>
            <p:ph type="dt" sz="half" idx="10"/>
          </p:nvPr>
        </p:nvSpPr>
        <p:spPr/>
        <p:txBody>
          <a:bodyPr/>
          <a:lstStyle/>
          <a:p>
            <a:fld id="{553B51A0-348C-4535-B6A3-4379C5FFAC75}" type="datetimeFigureOut">
              <a:rPr lang="en-GB" smtClean="0"/>
              <a:t>30/05/2025</a:t>
            </a:fld>
            <a:endParaRPr lang="en-GB" dirty="0"/>
          </a:p>
        </p:txBody>
      </p:sp>
      <p:sp>
        <p:nvSpPr>
          <p:cNvPr id="6" name="Footer Placeholder 5">
            <a:extLst>
              <a:ext uri="{FF2B5EF4-FFF2-40B4-BE49-F238E27FC236}">
                <a16:creationId xmlns:a16="http://schemas.microsoft.com/office/drawing/2014/main" id="{E0A5D4B5-2649-48E7-92A4-9DFC1DE3D1F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23C8188-D297-4B31-8888-59C5738604E3}"/>
              </a:ext>
            </a:extLst>
          </p:cNvPr>
          <p:cNvSpPr>
            <a:spLocks noGrp="1"/>
          </p:cNvSpPr>
          <p:nvPr>
            <p:ph type="sldNum" sz="quarter" idx="12"/>
          </p:nvPr>
        </p:nvSpPr>
        <p:spPr/>
        <p:txBody>
          <a:bodyPr/>
          <a:lstStyle/>
          <a:p>
            <a:fld id="{B1AA7DBF-CC5C-4805-9DE9-5C9DFC2A2472}" type="slidenum">
              <a:rPr lang="en-GB" smtClean="0"/>
              <a:t>‹#›</a:t>
            </a:fld>
            <a:endParaRPr lang="en-GB" dirty="0"/>
          </a:p>
        </p:txBody>
      </p:sp>
    </p:spTree>
    <p:extLst>
      <p:ext uri="{BB962C8B-B14F-4D97-AF65-F5344CB8AC3E}">
        <p14:creationId xmlns:p14="http://schemas.microsoft.com/office/powerpoint/2010/main" val="417389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F725F-0D3A-475C-9724-0EF86A3374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770F9D-611A-4893-BAAC-8818B519D1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6AB5F8-1C0C-415A-9C9E-52470766A8A1}"/>
              </a:ext>
            </a:extLst>
          </p:cNvPr>
          <p:cNvSpPr>
            <a:spLocks noGrp="1"/>
          </p:cNvSpPr>
          <p:nvPr>
            <p:ph type="dt" sz="half" idx="10"/>
          </p:nvPr>
        </p:nvSpPr>
        <p:spPr/>
        <p:txBody>
          <a:bodyPr/>
          <a:lstStyle/>
          <a:p>
            <a:fld id="{553B51A0-348C-4535-B6A3-4379C5FFAC75}" type="datetimeFigureOut">
              <a:rPr lang="en-GB" smtClean="0"/>
              <a:t>30/05/2025</a:t>
            </a:fld>
            <a:endParaRPr lang="en-GB" dirty="0"/>
          </a:p>
        </p:txBody>
      </p:sp>
      <p:sp>
        <p:nvSpPr>
          <p:cNvPr id="5" name="Footer Placeholder 4">
            <a:extLst>
              <a:ext uri="{FF2B5EF4-FFF2-40B4-BE49-F238E27FC236}">
                <a16:creationId xmlns:a16="http://schemas.microsoft.com/office/drawing/2014/main" id="{C20CA78B-C1AF-4B9A-8F79-465F2C18A5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54FACDD-23CC-44CD-850C-A795D5B5200B}"/>
              </a:ext>
            </a:extLst>
          </p:cNvPr>
          <p:cNvSpPr>
            <a:spLocks noGrp="1"/>
          </p:cNvSpPr>
          <p:nvPr>
            <p:ph type="sldNum" sz="quarter" idx="12"/>
          </p:nvPr>
        </p:nvSpPr>
        <p:spPr/>
        <p:txBody>
          <a:bodyPr/>
          <a:lstStyle/>
          <a:p>
            <a:fld id="{B1AA7DBF-CC5C-4805-9DE9-5C9DFC2A2472}" type="slidenum">
              <a:rPr lang="en-GB" smtClean="0"/>
              <a:t>‹#›</a:t>
            </a:fld>
            <a:endParaRPr lang="en-GB" dirty="0"/>
          </a:p>
        </p:txBody>
      </p:sp>
    </p:spTree>
    <p:extLst>
      <p:ext uri="{BB962C8B-B14F-4D97-AF65-F5344CB8AC3E}">
        <p14:creationId xmlns:p14="http://schemas.microsoft.com/office/powerpoint/2010/main" val="1496081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2794CD-0130-4A56-A9CA-B529E13886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86A961-3B26-474F-9F02-17E0BC4291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20DE0E-DA3B-4B23-9A94-A3524448C836}"/>
              </a:ext>
            </a:extLst>
          </p:cNvPr>
          <p:cNvSpPr>
            <a:spLocks noGrp="1"/>
          </p:cNvSpPr>
          <p:nvPr>
            <p:ph type="dt" sz="half" idx="10"/>
          </p:nvPr>
        </p:nvSpPr>
        <p:spPr/>
        <p:txBody>
          <a:bodyPr/>
          <a:lstStyle/>
          <a:p>
            <a:fld id="{553B51A0-348C-4535-B6A3-4379C5FFAC75}" type="datetimeFigureOut">
              <a:rPr lang="en-GB" smtClean="0"/>
              <a:t>30/05/2025</a:t>
            </a:fld>
            <a:endParaRPr lang="en-GB" dirty="0"/>
          </a:p>
        </p:txBody>
      </p:sp>
      <p:sp>
        <p:nvSpPr>
          <p:cNvPr id="5" name="Footer Placeholder 4">
            <a:extLst>
              <a:ext uri="{FF2B5EF4-FFF2-40B4-BE49-F238E27FC236}">
                <a16:creationId xmlns:a16="http://schemas.microsoft.com/office/drawing/2014/main" id="{F52314B2-08B1-4748-805F-86A8B96F3F3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BB7BD5D-EAE9-4687-82E6-7C06F0A534B2}"/>
              </a:ext>
            </a:extLst>
          </p:cNvPr>
          <p:cNvSpPr>
            <a:spLocks noGrp="1"/>
          </p:cNvSpPr>
          <p:nvPr>
            <p:ph type="sldNum" sz="quarter" idx="12"/>
          </p:nvPr>
        </p:nvSpPr>
        <p:spPr/>
        <p:txBody>
          <a:bodyPr/>
          <a:lstStyle/>
          <a:p>
            <a:fld id="{B1AA7DBF-CC5C-4805-9DE9-5C9DFC2A2472}" type="slidenum">
              <a:rPr lang="en-GB" smtClean="0"/>
              <a:t>‹#›</a:t>
            </a:fld>
            <a:endParaRPr lang="en-GB" dirty="0"/>
          </a:p>
        </p:txBody>
      </p:sp>
    </p:spTree>
    <p:extLst>
      <p:ext uri="{BB962C8B-B14F-4D97-AF65-F5344CB8AC3E}">
        <p14:creationId xmlns:p14="http://schemas.microsoft.com/office/powerpoint/2010/main" val="15502718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E41AD-E6D8-44A4-8C3A-03E7BF3B6B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1098C37-B4BB-4FFE-9B38-2BF3507B24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7805CA-53D4-40A0-B3B6-33DBC99F31F5}"/>
              </a:ext>
            </a:extLst>
          </p:cNvPr>
          <p:cNvSpPr>
            <a:spLocks noGrp="1"/>
          </p:cNvSpPr>
          <p:nvPr>
            <p:ph type="dt" sz="half" idx="10"/>
          </p:nvPr>
        </p:nvSpPr>
        <p:spPr/>
        <p:txBody>
          <a:bodyPr/>
          <a:lstStyle/>
          <a:p>
            <a:fld id="{C35F6172-8DE8-4CFE-A44C-96376D1AAC18}" type="datetimeFigureOut">
              <a:rPr lang="en-GB" smtClean="0"/>
              <a:t>30/05/2025</a:t>
            </a:fld>
            <a:endParaRPr lang="en-GB" dirty="0"/>
          </a:p>
        </p:txBody>
      </p:sp>
      <p:sp>
        <p:nvSpPr>
          <p:cNvPr id="5" name="Footer Placeholder 4">
            <a:extLst>
              <a:ext uri="{FF2B5EF4-FFF2-40B4-BE49-F238E27FC236}">
                <a16:creationId xmlns:a16="http://schemas.microsoft.com/office/drawing/2014/main" id="{EE4835ED-9905-45A0-9119-D853D6FE41F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64E6E54-E22A-4172-8214-60D410614F50}"/>
              </a:ext>
            </a:extLst>
          </p:cNvPr>
          <p:cNvSpPr>
            <a:spLocks noGrp="1"/>
          </p:cNvSpPr>
          <p:nvPr>
            <p:ph type="sldNum" sz="quarter" idx="12"/>
          </p:nvPr>
        </p:nvSpPr>
        <p:spPr/>
        <p:txBody>
          <a:bodyPr/>
          <a:lstStyle/>
          <a:p>
            <a:fld id="{0DE54BC3-8114-4110-8FEA-0FB9366CC941}" type="slidenum">
              <a:rPr lang="en-GB" smtClean="0"/>
              <a:t>‹#›</a:t>
            </a:fld>
            <a:endParaRPr lang="en-GB" dirty="0"/>
          </a:p>
        </p:txBody>
      </p:sp>
    </p:spTree>
    <p:extLst>
      <p:ext uri="{BB962C8B-B14F-4D97-AF65-F5344CB8AC3E}">
        <p14:creationId xmlns:p14="http://schemas.microsoft.com/office/powerpoint/2010/main" val="33379210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E0F7F-2A1C-451E-8DD5-2667A257C2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B073FE-4CAB-4B27-BADB-9F0FB2FB23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59B2CB-1793-4AFE-ABF0-FB9A834C8D86}"/>
              </a:ext>
            </a:extLst>
          </p:cNvPr>
          <p:cNvSpPr>
            <a:spLocks noGrp="1"/>
          </p:cNvSpPr>
          <p:nvPr>
            <p:ph type="dt" sz="half" idx="10"/>
          </p:nvPr>
        </p:nvSpPr>
        <p:spPr/>
        <p:txBody>
          <a:bodyPr/>
          <a:lstStyle/>
          <a:p>
            <a:fld id="{C35F6172-8DE8-4CFE-A44C-96376D1AAC18}" type="datetimeFigureOut">
              <a:rPr lang="en-GB" smtClean="0"/>
              <a:t>30/05/2025</a:t>
            </a:fld>
            <a:endParaRPr lang="en-GB" dirty="0"/>
          </a:p>
        </p:txBody>
      </p:sp>
      <p:sp>
        <p:nvSpPr>
          <p:cNvPr id="5" name="Footer Placeholder 4">
            <a:extLst>
              <a:ext uri="{FF2B5EF4-FFF2-40B4-BE49-F238E27FC236}">
                <a16:creationId xmlns:a16="http://schemas.microsoft.com/office/drawing/2014/main" id="{6BD5C9A7-EAB9-4334-AE70-1C4755F1A80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2230AED-9935-4799-8AA2-5061F9CE2E60}"/>
              </a:ext>
            </a:extLst>
          </p:cNvPr>
          <p:cNvSpPr>
            <a:spLocks noGrp="1"/>
          </p:cNvSpPr>
          <p:nvPr>
            <p:ph type="sldNum" sz="quarter" idx="12"/>
          </p:nvPr>
        </p:nvSpPr>
        <p:spPr/>
        <p:txBody>
          <a:bodyPr/>
          <a:lstStyle/>
          <a:p>
            <a:fld id="{0DE54BC3-8114-4110-8FEA-0FB9366CC941}" type="slidenum">
              <a:rPr lang="en-GB" smtClean="0"/>
              <a:t>‹#›</a:t>
            </a:fld>
            <a:endParaRPr lang="en-GB" dirty="0"/>
          </a:p>
        </p:txBody>
      </p:sp>
    </p:spTree>
    <p:extLst>
      <p:ext uri="{BB962C8B-B14F-4D97-AF65-F5344CB8AC3E}">
        <p14:creationId xmlns:p14="http://schemas.microsoft.com/office/powerpoint/2010/main" val="34027737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D229-0C1C-49B3-93EA-02C247C83D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1E87B7-8CCB-4143-9297-4A98FF33A9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A83345-2950-4059-9E22-9251C0ADBFCC}"/>
              </a:ext>
            </a:extLst>
          </p:cNvPr>
          <p:cNvSpPr>
            <a:spLocks noGrp="1"/>
          </p:cNvSpPr>
          <p:nvPr>
            <p:ph type="dt" sz="half" idx="10"/>
          </p:nvPr>
        </p:nvSpPr>
        <p:spPr/>
        <p:txBody>
          <a:bodyPr/>
          <a:lstStyle/>
          <a:p>
            <a:fld id="{C35F6172-8DE8-4CFE-A44C-96376D1AAC18}" type="datetimeFigureOut">
              <a:rPr lang="en-GB" smtClean="0"/>
              <a:t>30/05/2025</a:t>
            </a:fld>
            <a:endParaRPr lang="en-GB" dirty="0"/>
          </a:p>
        </p:txBody>
      </p:sp>
      <p:sp>
        <p:nvSpPr>
          <p:cNvPr id="5" name="Footer Placeholder 4">
            <a:extLst>
              <a:ext uri="{FF2B5EF4-FFF2-40B4-BE49-F238E27FC236}">
                <a16:creationId xmlns:a16="http://schemas.microsoft.com/office/drawing/2014/main" id="{B1BF06A5-9555-482F-9809-E5249DA0579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06EC937-F3C8-431D-B263-B1971345819D}"/>
              </a:ext>
            </a:extLst>
          </p:cNvPr>
          <p:cNvSpPr>
            <a:spLocks noGrp="1"/>
          </p:cNvSpPr>
          <p:nvPr>
            <p:ph type="sldNum" sz="quarter" idx="12"/>
          </p:nvPr>
        </p:nvSpPr>
        <p:spPr/>
        <p:txBody>
          <a:bodyPr/>
          <a:lstStyle/>
          <a:p>
            <a:fld id="{0DE54BC3-8114-4110-8FEA-0FB9366CC941}" type="slidenum">
              <a:rPr lang="en-GB" smtClean="0"/>
              <a:t>‹#›</a:t>
            </a:fld>
            <a:endParaRPr lang="en-GB" dirty="0"/>
          </a:p>
        </p:txBody>
      </p:sp>
    </p:spTree>
    <p:extLst>
      <p:ext uri="{BB962C8B-B14F-4D97-AF65-F5344CB8AC3E}">
        <p14:creationId xmlns:p14="http://schemas.microsoft.com/office/powerpoint/2010/main" val="19492763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6CAD-38C7-48AA-8BE3-A5BBAEE159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36A8F-06C5-4CBE-8039-867A0CF302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D515E6-6E93-4DD2-A43D-2A675A4E5F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44F791-D083-4826-8B42-037E65F12AAD}"/>
              </a:ext>
            </a:extLst>
          </p:cNvPr>
          <p:cNvSpPr>
            <a:spLocks noGrp="1"/>
          </p:cNvSpPr>
          <p:nvPr>
            <p:ph type="dt" sz="half" idx="10"/>
          </p:nvPr>
        </p:nvSpPr>
        <p:spPr/>
        <p:txBody>
          <a:bodyPr/>
          <a:lstStyle/>
          <a:p>
            <a:fld id="{C35F6172-8DE8-4CFE-A44C-96376D1AAC18}" type="datetimeFigureOut">
              <a:rPr lang="en-GB" smtClean="0"/>
              <a:t>30/05/2025</a:t>
            </a:fld>
            <a:endParaRPr lang="en-GB" dirty="0"/>
          </a:p>
        </p:txBody>
      </p:sp>
      <p:sp>
        <p:nvSpPr>
          <p:cNvPr id="6" name="Footer Placeholder 5">
            <a:extLst>
              <a:ext uri="{FF2B5EF4-FFF2-40B4-BE49-F238E27FC236}">
                <a16:creationId xmlns:a16="http://schemas.microsoft.com/office/drawing/2014/main" id="{B8720FB4-08E0-4044-BDB8-FC7CF555CE4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8B6602D-85A6-41B8-AA78-55DCAAE883B5}"/>
              </a:ext>
            </a:extLst>
          </p:cNvPr>
          <p:cNvSpPr>
            <a:spLocks noGrp="1"/>
          </p:cNvSpPr>
          <p:nvPr>
            <p:ph type="sldNum" sz="quarter" idx="12"/>
          </p:nvPr>
        </p:nvSpPr>
        <p:spPr/>
        <p:txBody>
          <a:bodyPr/>
          <a:lstStyle/>
          <a:p>
            <a:fld id="{0DE54BC3-8114-4110-8FEA-0FB9366CC941}" type="slidenum">
              <a:rPr lang="en-GB" smtClean="0"/>
              <a:t>‹#›</a:t>
            </a:fld>
            <a:endParaRPr lang="en-GB" dirty="0"/>
          </a:p>
        </p:txBody>
      </p:sp>
    </p:spTree>
    <p:extLst>
      <p:ext uri="{BB962C8B-B14F-4D97-AF65-F5344CB8AC3E}">
        <p14:creationId xmlns:p14="http://schemas.microsoft.com/office/powerpoint/2010/main" val="31711098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41D4-2733-4D3F-AAF2-8BCA094CB5E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5F68EA-F7DD-4BD2-B19F-1CDE6AF7D8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F988BE-AB5F-42A2-B332-97C48A0102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9C01C8-62BB-4884-8E5B-0461262505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3316C7-90DF-4C59-82C2-94D5CC94A2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4A11C2-6D24-478A-B89F-A6F10D4AE023}"/>
              </a:ext>
            </a:extLst>
          </p:cNvPr>
          <p:cNvSpPr>
            <a:spLocks noGrp="1"/>
          </p:cNvSpPr>
          <p:nvPr>
            <p:ph type="dt" sz="half" idx="10"/>
          </p:nvPr>
        </p:nvSpPr>
        <p:spPr/>
        <p:txBody>
          <a:bodyPr/>
          <a:lstStyle/>
          <a:p>
            <a:fld id="{C35F6172-8DE8-4CFE-A44C-96376D1AAC18}" type="datetimeFigureOut">
              <a:rPr lang="en-GB" smtClean="0"/>
              <a:t>30/05/2025</a:t>
            </a:fld>
            <a:endParaRPr lang="en-GB" dirty="0"/>
          </a:p>
        </p:txBody>
      </p:sp>
      <p:sp>
        <p:nvSpPr>
          <p:cNvPr id="8" name="Footer Placeholder 7">
            <a:extLst>
              <a:ext uri="{FF2B5EF4-FFF2-40B4-BE49-F238E27FC236}">
                <a16:creationId xmlns:a16="http://schemas.microsoft.com/office/drawing/2014/main" id="{D2D9E8D9-C29E-46B6-86B0-CAD60ADC27C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C7360DC-2315-4CED-B87E-5D55145057E0}"/>
              </a:ext>
            </a:extLst>
          </p:cNvPr>
          <p:cNvSpPr>
            <a:spLocks noGrp="1"/>
          </p:cNvSpPr>
          <p:nvPr>
            <p:ph type="sldNum" sz="quarter" idx="12"/>
          </p:nvPr>
        </p:nvSpPr>
        <p:spPr/>
        <p:txBody>
          <a:bodyPr/>
          <a:lstStyle/>
          <a:p>
            <a:fld id="{0DE54BC3-8114-4110-8FEA-0FB9366CC941}" type="slidenum">
              <a:rPr lang="en-GB" smtClean="0"/>
              <a:t>‹#›</a:t>
            </a:fld>
            <a:endParaRPr lang="en-GB" dirty="0"/>
          </a:p>
        </p:txBody>
      </p:sp>
    </p:spTree>
    <p:extLst>
      <p:ext uri="{BB962C8B-B14F-4D97-AF65-F5344CB8AC3E}">
        <p14:creationId xmlns:p14="http://schemas.microsoft.com/office/powerpoint/2010/main" val="27349083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72414-8431-40C9-AA77-57774BE508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04D213-000B-4B5E-B28B-6299474930A1}"/>
              </a:ext>
            </a:extLst>
          </p:cNvPr>
          <p:cNvSpPr>
            <a:spLocks noGrp="1"/>
          </p:cNvSpPr>
          <p:nvPr>
            <p:ph type="dt" sz="half" idx="10"/>
          </p:nvPr>
        </p:nvSpPr>
        <p:spPr/>
        <p:txBody>
          <a:bodyPr/>
          <a:lstStyle/>
          <a:p>
            <a:fld id="{C35F6172-8DE8-4CFE-A44C-96376D1AAC18}" type="datetimeFigureOut">
              <a:rPr lang="en-GB" smtClean="0"/>
              <a:t>30/05/2025</a:t>
            </a:fld>
            <a:endParaRPr lang="en-GB" dirty="0"/>
          </a:p>
        </p:txBody>
      </p:sp>
      <p:sp>
        <p:nvSpPr>
          <p:cNvPr id="4" name="Footer Placeholder 3">
            <a:extLst>
              <a:ext uri="{FF2B5EF4-FFF2-40B4-BE49-F238E27FC236}">
                <a16:creationId xmlns:a16="http://schemas.microsoft.com/office/drawing/2014/main" id="{47ED63A8-788B-4B45-BDAB-3C366886741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C00A04E-1D63-4AD5-8CDF-BA084C5471F1}"/>
              </a:ext>
            </a:extLst>
          </p:cNvPr>
          <p:cNvSpPr>
            <a:spLocks noGrp="1"/>
          </p:cNvSpPr>
          <p:nvPr>
            <p:ph type="sldNum" sz="quarter" idx="12"/>
          </p:nvPr>
        </p:nvSpPr>
        <p:spPr/>
        <p:txBody>
          <a:bodyPr/>
          <a:lstStyle/>
          <a:p>
            <a:fld id="{0DE54BC3-8114-4110-8FEA-0FB9366CC941}" type="slidenum">
              <a:rPr lang="en-GB" smtClean="0"/>
              <a:t>‹#›</a:t>
            </a:fld>
            <a:endParaRPr lang="en-GB" dirty="0"/>
          </a:p>
        </p:txBody>
      </p:sp>
    </p:spTree>
    <p:extLst>
      <p:ext uri="{BB962C8B-B14F-4D97-AF65-F5344CB8AC3E}">
        <p14:creationId xmlns:p14="http://schemas.microsoft.com/office/powerpoint/2010/main" val="71162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BVE_Cover/End_Navy background_Centred">
    <p:bg>
      <p:bgPr>
        <a:solidFill>
          <a:srgbClr val="1E1541"/>
        </a:solidFill>
        <a:effectLst/>
      </p:bgPr>
    </p:bg>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EECD84F3-CF78-A94C-B74B-B6099D67A55A}"/>
              </a:ext>
            </a:extLst>
          </p:cNvPr>
          <p:cNvSpPr>
            <a:spLocks noGrp="1"/>
          </p:cNvSpPr>
          <p:nvPr>
            <p:ph type="title" hasCustomPrompt="1"/>
          </p:nvPr>
        </p:nvSpPr>
        <p:spPr>
          <a:xfrm>
            <a:off x="1001259" y="2668604"/>
            <a:ext cx="10189028" cy="1078798"/>
          </a:xfrm>
          <a:prstGeom prst="rect">
            <a:avLst/>
          </a:prstGeom>
        </p:spPr>
        <p:txBody>
          <a:bodyPr anchor="ctr" anchorCtr="0"/>
          <a:lstStyle>
            <a:lvl1pPr algn="ctr">
              <a:defRPr sz="3200" cap="none" baseline="0">
                <a:solidFill>
                  <a:schemeClr val="bg1"/>
                </a:solidFill>
                <a:latin typeface="Arial Black" panose="020B0604020202020204" pitchFamily="34" charset="0"/>
              </a:defRPr>
            </a:lvl1pPr>
          </a:lstStyle>
          <a:p>
            <a:r>
              <a:rPr lang="en-GB" dirty="0"/>
              <a:t>Click to edit title</a:t>
            </a:r>
            <a:br>
              <a:rPr lang="en-GB" dirty="0"/>
            </a:br>
            <a:r>
              <a:rPr lang="en-GB" dirty="0"/>
              <a:t>no more than 2 lines please</a:t>
            </a:r>
            <a:endParaRPr lang="en-US" dirty="0"/>
          </a:p>
        </p:txBody>
      </p:sp>
      <p:sp>
        <p:nvSpPr>
          <p:cNvPr id="14" name="Text Placeholder 8">
            <a:extLst>
              <a:ext uri="{FF2B5EF4-FFF2-40B4-BE49-F238E27FC236}">
                <a16:creationId xmlns:a16="http://schemas.microsoft.com/office/drawing/2014/main" id="{163D32C7-79BD-5B43-8577-A450EBE06AA2}"/>
              </a:ext>
            </a:extLst>
          </p:cNvPr>
          <p:cNvSpPr>
            <a:spLocks noGrp="1"/>
          </p:cNvSpPr>
          <p:nvPr>
            <p:ph type="body" sz="quarter" idx="13" hasCustomPrompt="1"/>
          </p:nvPr>
        </p:nvSpPr>
        <p:spPr>
          <a:xfrm>
            <a:off x="2884260" y="3780453"/>
            <a:ext cx="6423025" cy="439122"/>
          </a:xfrm>
          <a:prstGeom prst="rect">
            <a:avLst/>
          </a:prstGeom>
        </p:spPr>
        <p:txBody>
          <a:bodyPr/>
          <a:lstStyle>
            <a:lvl1pPr marL="0" indent="0" algn="ctr">
              <a:buNone/>
              <a:defRPr sz="2400" baseline="0">
                <a:solidFill>
                  <a:schemeClr val="bg1"/>
                </a:solidFill>
              </a:defRPr>
            </a:lvl1pPr>
          </a:lstStyle>
          <a:p>
            <a:pPr lvl="0"/>
            <a:r>
              <a:rPr lang="en-GB" dirty="0"/>
              <a:t>Click to edit speaker’s name</a:t>
            </a:r>
            <a:endParaRPr lang="en-US" dirty="0"/>
          </a:p>
        </p:txBody>
      </p:sp>
      <p:sp>
        <p:nvSpPr>
          <p:cNvPr id="15" name="Text Placeholder 8">
            <a:extLst>
              <a:ext uri="{FF2B5EF4-FFF2-40B4-BE49-F238E27FC236}">
                <a16:creationId xmlns:a16="http://schemas.microsoft.com/office/drawing/2014/main" id="{2869F0AB-6BA2-184D-8261-47FD5EAAD564}"/>
              </a:ext>
            </a:extLst>
          </p:cNvPr>
          <p:cNvSpPr>
            <a:spLocks noGrp="1"/>
          </p:cNvSpPr>
          <p:nvPr>
            <p:ph type="body" sz="quarter" idx="15" hasCustomPrompt="1"/>
          </p:nvPr>
        </p:nvSpPr>
        <p:spPr>
          <a:xfrm>
            <a:off x="2884259" y="6111526"/>
            <a:ext cx="6423025" cy="322262"/>
          </a:xfrm>
          <a:prstGeom prst="rect">
            <a:avLst/>
          </a:prstGeom>
        </p:spPr>
        <p:txBody>
          <a:bodyPr/>
          <a:lstStyle>
            <a:lvl1pPr marL="0" indent="0" algn="ctr">
              <a:buNone/>
              <a:defRPr sz="2000" b="1" i="0" baseline="0">
                <a:solidFill>
                  <a:schemeClr val="bg1"/>
                </a:solidFill>
              </a:defRPr>
            </a:lvl1pPr>
          </a:lstStyle>
          <a:p>
            <a:pPr lvl="0"/>
            <a:r>
              <a:rPr lang="en-GB" dirty="0"/>
              <a:t>Click to add hashtag</a:t>
            </a:r>
            <a:endParaRPr lang="en-US" dirty="0"/>
          </a:p>
        </p:txBody>
      </p:sp>
      <p:sp>
        <p:nvSpPr>
          <p:cNvPr id="7" name="Picture Placeholder 4">
            <a:extLst>
              <a:ext uri="{FF2B5EF4-FFF2-40B4-BE49-F238E27FC236}">
                <a16:creationId xmlns:a16="http://schemas.microsoft.com/office/drawing/2014/main" id="{1706D19B-290B-7041-B97C-9E8DE2E41226}"/>
              </a:ext>
            </a:extLst>
          </p:cNvPr>
          <p:cNvSpPr>
            <a:spLocks noGrp="1"/>
          </p:cNvSpPr>
          <p:nvPr>
            <p:ph type="pic" sz="quarter" idx="14" hasCustomPrompt="1"/>
          </p:nvPr>
        </p:nvSpPr>
        <p:spPr>
          <a:xfrm>
            <a:off x="10137123" y="5747199"/>
            <a:ext cx="1694260" cy="766116"/>
          </a:xfrm>
          <a:prstGeom prst="rect">
            <a:avLst/>
          </a:prstGeom>
        </p:spPr>
        <p:txBody>
          <a:bodyPr/>
          <a:lstStyle>
            <a:lvl1pPr marL="0" indent="0">
              <a:buNone/>
              <a:defRPr sz="2200" baseline="0">
                <a:solidFill>
                  <a:schemeClr val="bg1"/>
                </a:solidFill>
                <a:latin typeface="Arial" panose="020B0604020202020204" pitchFamily="34" charset="0"/>
              </a:defRPr>
            </a:lvl1pPr>
          </a:lstStyle>
          <a:p>
            <a:r>
              <a:rPr lang="en-US" dirty="0"/>
              <a:t>Partner logo</a:t>
            </a:r>
          </a:p>
        </p:txBody>
      </p:sp>
      <p:pic>
        <p:nvPicPr>
          <p:cNvPr id="8" name="Logos">
            <a:extLst>
              <a:ext uri="{FF2B5EF4-FFF2-40B4-BE49-F238E27FC236}">
                <a16:creationId xmlns:a16="http://schemas.microsoft.com/office/drawing/2014/main" id="{A87F04DC-5812-BF4C-865D-BDF86990C94A}"/>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00000" y="368553"/>
            <a:ext cx="975885" cy="790803"/>
          </a:xfrm>
          <a:prstGeom prst="rect">
            <a:avLst/>
          </a:prstGeom>
        </p:spPr>
      </p:pic>
    </p:spTree>
    <p:extLst>
      <p:ext uri="{BB962C8B-B14F-4D97-AF65-F5344CB8AC3E}">
        <p14:creationId xmlns:p14="http://schemas.microsoft.com/office/powerpoint/2010/main" val="17984652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641840-23A3-44F3-8ACF-EF93B0C9AB18}"/>
              </a:ext>
            </a:extLst>
          </p:cNvPr>
          <p:cNvSpPr>
            <a:spLocks noGrp="1"/>
          </p:cNvSpPr>
          <p:nvPr>
            <p:ph type="dt" sz="half" idx="10"/>
          </p:nvPr>
        </p:nvSpPr>
        <p:spPr/>
        <p:txBody>
          <a:bodyPr/>
          <a:lstStyle/>
          <a:p>
            <a:fld id="{C35F6172-8DE8-4CFE-A44C-96376D1AAC18}" type="datetimeFigureOut">
              <a:rPr lang="en-GB" smtClean="0"/>
              <a:t>30/05/2025</a:t>
            </a:fld>
            <a:endParaRPr lang="en-GB" dirty="0"/>
          </a:p>
        </p:txBody>
      </p:sp>
      <p:sp>
        <p:nvSpPr>
          <p:cNvPr id="3" name="Footer Placeholder 2">
            <a:extLst>
              <a:ext uri="{FF2B5EF4-FFF2-40B4-BE49-F238E27FC236}">
                <a16:creationId xmlns:a16="http://schemas.microsoft.com/office/drawing/2014/main" id="{7749E094-A88E-4A74-A0BE-6BC67832EC0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BB56A5C-46A9-46D8-956D-85EF4C58F4AF}"/>
              </a:ext>
            </a:extLst>
          </p:cNvPr>
          <p:cNvSpPr>
            <a:spLocks noGrp="1"/>
          </p:cNvSpPr>
          <p:nvPr>
            <p:ph type="sldNum" sz="quarter" idx="12"/>
          </p:nvPr>
        </p:nvSpPr>
        <p:spPr/>
        <p:txBody>
          <a:bodyPr/>
          <a:lstStyle/>
          <a:p>
            <a:fld id="{0DE54BC3-8114-4110-8FEA-0FB9366CC941}" type="slidenum">
              <a:rPr lang="en-GB" smtClean="0"/>
              <a:t>‹#›</a:t>
            </a:fld>
            <a:endParaRPr lang="en-GB" dirty="0"/>
          </a:p>
        </p:txBody>
      </p:sp>
    </p:spTree>
    <p:extLst>
      <p:ext uri="{BB962C8B-B14F-4D97-AF65-F5344CB8AC3E}">
        <p14:creationId xmlns:p14="http://schemas.microsoft.com/office/powerpoint/2010/main" val="523249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C461A-362B-47FF-A882-A7B4C40AB5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ED036E-4892-4945-B78D-4A107BE508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1712DDE-5243-4E89-BB72-98014E352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385B7B-3D3D-4562-8089-0FDADE0174D3}"/>
              </a:ext>
            </a:extLst>
          </p:cNvPr>
          <p:cNvSpPr>
            <a:spLocks noGrp="1"/>
          </p:cNvSpPr>
          <p:nvPr>
            <p:ph type="dt" sz="half" idx="10"/>
          </p:nvPr>
        </p:nvSpPr>
        <p:spPr/>
        <p:txBody>
          <a:bodyPr/>
          <a:lstStyle/>
          <a:p>
            <a:fld id="{C35F6172-8DE8-4CFE-A44C-96376D1AAC18}" type="datetimeFigureOut">
              <a:rPr lang="en-GB" smtClean="0"/>
              <a:t>30/05/2025</a:t>
            </a:fld>
            <a:endParaRPr lang="en-GB" dirty="0"/>
          </a:p>
        </p:txBody>
      </p:sp>
      <p:sp>
        <p:nvSpPr>
          <p:cNvPr id="6" name="Footer Placeholder 5">
            <a:extLst>
              <a:ext uri="{FF2B5EF4-FFF2-40B4-BE49-F238E27FC236}">
                <a16:creationId xmlns:a16="http://schemas.microsoft.com/office/drawing/2014/main" id="{B4CFFC2D-FB0B-4569-BEE3-983F5934276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77342D-14B4-47BF-9C90-566AD7FD8B6B}"/>
              </a:ext>
            </a:extLst>
          </p:cNvPr>
          <p:cNvSpPr>
            <a:spLocks noGrp="1"/>
          </p:cNvSpPr>
          <p:nvPr>
            <p:ph type="sldNum" sz="quarter" idx="12"/>
          </p:nvPr>
        </p:nvSpPr>
        <p:spPr/>
        <p:txBody>
          <a:bodyPr/>
          <a:lstStyle/>
          <a:p>
            <a:fld id="{0DE54BC3-8114-4110-8FEA-0FB9366CC941}" type="slidenum">
              <a:rPr lang="en-GB" smtClean="0"/>
              <a:t>‹#›</a:t>
            </a:fld>
            <a:endParaRPr lang="en-GB" dirty="0"/>
          </a:p>
        </p:txBody>
      </p:sp>
    </p:spTree>
    <p:extLst>
      <p:ext uri="{BB962C8B-B14F-4D97-AF65-F5344CB8AC3E}">
        <p14:creationId xmlns:p14="http://schemas.microsoft.com/office/powerpoint/2010/main" val="620821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9A98D-5381-4B2C-BDDD-CCB991A56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7C45A8B-821A-4523-8151-AD53AB929A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89BC3E1-9850-48B7-859F-611F9936FC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EA8861-A8C5-4FCE-9FC5-D8609CAC680C}"/>
              </a:ext>
            </a:extLst>
          </p:cNvPr>
          <p:cNvSpPr>
            <a:spLocks noGrp="1"/>
          </p:cNvSpPr>
          <p:nvPr>
            <p:ph type="dt" sz="half" idx="10"/>
          </p:nvPr>
        </p:nvSpPr>
        <p:spPr/>
        <p:txBody>
          <a:bodyPr/>
          <a:lstStyle/>
          <a:p>
            <a:fld id="{C35F6172-8DE8-4CFE-A44C-96376D1AAC18}" type="datetimeFigureOut">
              <a:rPr lang="en-GB" smtClean="0"/>
              <a:t>30/05/2025</a:t>
            </a:fld>
            <a:endParaRPr lang="en-GB" dirty="0"/>
          </a:p>
        </p:txBody>
      </p:sp>
      <p:sp>
        <p:nvSpPr>
          <p:cNvPr id="6" name="Footer Placeholder 5">
            <a:extLst>
              <a:ext uri="{FF2B5EF4-FFF2-40B4-BE49-F238E27FC236}">
                <a16:creationId xmlns:a16="http://schemas.microsoft.com/office/drawing/2014/main" id="{645F3A9A-FD6D-4B51-9543-EC74F762494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C644D2C-9F7C-4C85-B919-89874D6D2749}"/>
              </a:ext>
            </a:extLst>
          </p:cNvPr>
          <p:cNvSpPr>
            <a:spLocks noGrp="1"/>
          </p:cNvSpPr>
          <p:nvPr>
            <p:ph type="sldNum" sz="quarter" idx="12"/>
          </p:nvPr>
        </p:nvSpPr>
        <p:spPr/>
        <p:txBody>
          <a:bodyPr/>
          <a:lstStyle/>
          <a:p>
            <a:fld id="{0DE54BC3-8114-4110-8FEA-0FB9366CC941}" type="slidenum">
              <a:rPr lang="en-GB" smtClean="0"/>
              <a:t>‹#›</a:t>
            </a:fld>
            <a:endParaRPr lang="en-GB" dirty="0"/>
          </a:p>
        </p:txBody>
      </p:sp>
    </p:spTree>
    <p:extLst>
      <p:ext uri="{BB962C8B-B14F-4D97-AF65-F5344CB8AC3E}">
        <p14:creationId xmlns:p14="http://schemas.microsoft.com/office/powerpoint/2010/main" val="35813649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1641-EC01-43EB-90D8-9F975946831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19CD53-6928-4471-B354-BEE4616364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8163CD-191E-468D-86F4-63E138C42449}"/>
              </a:ext>
            </a:extLst>
          </p:cNvPr>
          <p:cNvSpPr>
            <a:spLocks noGrp="1"/>
          </p:cNvSpPr>
          <p:nvPr>
            <p:ph type="dt" sz="half" idx="10"/>
          </p:nvPr>
        </p:nvSpPr>
        <p:spPr/>
        <p:txBody>
          <a:bodyPr/>
          <a:lstStyle/>
          <a:p>
            <a:fld id="{C35F6172-8DE8-4CFE-A44C-96376D1AAC18}" type="datetimeFigureOut">
              <a:rPr lang="en-GB" smtClean="0"/>
              <a:t>30/05/2025</a:t>
            </a:fld>
            <a:endParaRPr lang="en-GB" dirty="0"/>
          </a:p>
        </p:txBody>
      </p:sp>
      <p:sp>
        <p:nvSpPr>
          <p:cNvPr id="5" name="Footer Placeholder 4">
            <a:extLst>
              <a:ext uri="{FF2B5EF4-FFF2-40B4-BE49-F238E27FC236}">
                <a16:creationId xmlns:a16="http://schemas.microsoft.com/office/drawing/2014/main" id="{FF7C97A3-C0C1-4200-8BAC-33404D758F1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EE2B844-10CD-40AD-8515-C51B16DF8386}"/>
              </a:ext>
            </a:extLst>
          </p:cNvPr>
          <p:cNvSpPr>
            <a:spLocks noGrp="1"/>
          </p:cNvSpPr>
          <p:nvPr>
            <p:ph type="sldNum" sz="quarter" idx="12"/>
          </p:nvPr>
        </p:nvSpPr>
        <p:spPr/>
        <p:txBody>
          <a:bodyPr/>
          <a:lstStyle/>
          <a:p>
            <a:fld id="{0DE54BC3-8114-4110-8FEA-0FB9366CC941}" type="slidenum">
              <a:rPr lang="en-GB" smtClean="0"/>
              <a:t>‹#›</a:t>
            </a:fld>
            <a:endParaRPr lang="en-GB" dirty="0"/>
          </a:p>
        </p:txBody>
      </p:sp>
    </p:spTree>
    <p:extLst>
      <p:ext uri="{BB962C8B-B14F-4D97-AF65-F5344CB8AC3E}">
        <p14:creationId xmlns:p14="http://schemas.microsoft.com/office/powerpoint/2010/main" val="16832435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C21B51-3D25-4E26-A172-B827F9F4F2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E90D31-75DF-4283-959E-77EE5E742C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F4BEF4-191B-4B7F-811B-44F3C8C75FA0}"/>
              </a:ext>
            </a:extLst>
          </p:cNvPr>
          <p:cNvSpPr>
            <a:spLocks noGrp="1"/>
          </p:cNvSpPr>
          <p:nvPr>
            <p:ph type="dt" sz="half" idx="10"/>
          </p:nvPr>
        </p:nvSpPr>
        <p:spPr/>
        <p:txBody>
          <a:bodyPr/>
          <a:lstStyle/>
          <a:p>
            <a:fld id="{C35F6172-8DE8-4CFE-A44C-96376D1AAC18}" type="datetimeFigureOut">
              <a:rPr lang="en-GB" smtClean="0"/>
              <a:t>30/05/2025</a:t>
            </a:fld>
            <a:endParaRPr lang="en-GB" dirty="0"/>
          </a:p>
        </p:txBody>
      </p:sp>
      <p:sp>
        <p:nvSpPr>
          <p:cNvPr id="5" name="Footer Placeholder 4">
            <a:extLst>
              <a:ext uri="{FF2B5EF4-FFF2-40B4-BE49-F238E27FC236}">
                <a16:creationId xmlns:a16="http://schemas.microsoft.com/office/drawing/2014/main" id="{882DAB3D-BF5C-4161-BFC4-A7B755AD12B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72B55E4-70B8-4014-9A24-313C0991760D}"/>
              </a:ext>
            </a:extLst>
          </p:cNvPr>
          <p:cNvSpPr>
            <a:spLocks noGrp="1"/>
          </p:cNvSpPr>
          <p:nvPr>
            <p:ph type="sldNum" sz="quarter" idx="12"/>
          </p:nvPr>
        </p:nvSpPr>
        <p:spPr/>
        <p:txBody>
          <a:bodyPr/>
          <a:lstStyle/>
          <a:p>
            <a:fld id="{0DE54BC3-8114-4110-8FEA-0FB9366CC941}" type="slidenum">
              <a:rPr lang="en-GB" smtClean="0"/>
              <a:t>‹#›</a:t>
            </a:fld>
            <a:endParaRPr lang="en-GB" dirty="0"/>
          </a:p>
        </p:txBody>
      </p:sp>
    </p:spTree>
    <p:extLst>
      <p:ext uri="{BB962C8B-B14F-4D97-AF65-F5344CB8AC3E}">
        <p14:creationId xmlns:p14="http://schemas.microsoft.com/office/powerpoint/2010/main" val="9658456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PhAnim="0" userDrawn="1">
  <p:cSld name="Content_Open page">
    <p:spTree>
      <p:nvGrpSpPr>
        <p:cNvPr id="1" name=""/>
        <p:cNvGrpSpPr/>
        <p:nvPr/>
      </p:nvGrpSpPr>
      <p:grpSpPr bwMode="auto">
        <a:xfrm>
          <a:off x="0" y="0"/>
          <a:ext cx="0" cy="0"/>
          <a:chOff x="0" y="0"/>
          <a:chExt cx="0" cy="0"/>
        </a:xfrm>
      </p:grpSpPr>
      <p:sp>
        <p:nvSpPr>
          <p:cNvPr id="4" name="Rectangle 4" descr="Red box"/>
          <p:cNvSpPr/>
          <p:nvPr userDrawn="1"/>
        </p:nvSpPr>
        <p:spPr bwMode="auto">
          <a:xfrm>
            <a:off x="0" y="394570"/>
            <a:ext cx="651353" cy="519830"/>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itle 1"/>
          <p:cNvSpPr>
            <a:spLocks noGrp="1"/>
          </p:cNvSpPr>
          <p:nvPr>
            <p:ph type="title" hasCustomPrompt="1"/>
          </p:nvPr>
        </p:nvSpPr>
        <p:spPr bwMode="auto">
          <a:xfrm>
            <a:off x="905254" y="394571"/>
            <a:ext cx="10981946" cy="519829"/>
          </a:xfrm>
          <a:prstGeom prst="rect">
            <a:avLst/>
          </a:prstGeom>
        </p:spPr>
        <p:txBody>
          <a:bodyPr anchor="t" anchorCtr="0"/>
          <a:lstStyle>
            <a:lvl1pPr>
              <a:defRPr sz="3200" cap="none">
                <a:solidFill>
                  <a:schemeClr val="accent1"/>
                </a:solidFill>
                <a:latin typeface="Arial Black"/>
              </a:defRPr>
            </a:lvl1pPr>
          </a:lstStyle>
          <a:p>
            <a:pPr>
              <a:defRPr/>
            </a:pPr>
            <a:r>
              <a:rPr lang="en-GB"/>
              <a:t>Title</a:t>
            </a:r>
            <a:endParaRPr lang="en-US"/>
          </a:p>
        </p:txBody>
      </p:sp>
      <p:sp>
        <p:nvSpPr>
          <p:cNvPr id="6" name="Content Placeholder 3"/>
          <p:cNvSpPr>
            <a:spLocks noGrp="1"/>
          </p:cNvSpPr>
          <p:nvPr>
            <p:ph sz="quarter" idx="10" hasCustomPrompt="1"/>
          </p:nvPr>
        </p:nvSpPr>
        <p:spPr bwMode="auto">
          <a:xfrm>
            <a:off x="325439" y="1157898"/>
            <a:ext cx="11561761" cy="4971439"/>
          </a:xfrm>
          <a:prstGeom prst="rect">
            <a:avLst/>
          </a:prstGeom>
        </p:spPr>
        <p:txBody>
          <a:bodyPr tIns="0" bIns="0"/>
          <a:lstStyle>
            <a:lvl1pPr marL="0" indent="0">
              <a:lnSpc>
                <a:spcPct val="100000"/>
              </a:lnSpc>
              <a:spcBef>
                <a:spcPts val="0"/>
              </a:spcBef>
              <a:spcAft>
                <a:spcPts val="600"/>
              </a:spcAft>
              <a:buClr>
                <a:srgbClr val="E41F18"/>
              </a:buClr>
              <a:buNone/>
              <a:defRPr sz="1600">
                <a:solidFill>
                  <a:schemeClr val="accent1"/>
                </a:solidFill>
                <a:latin typeface="+mn-lt"/>
              </a:defRPr>
            </a:lvl1pPr>
            <a:lvl2pPr marL="271463" indent="-271463">
              <a:lnSpc>
                <a:spcPct val="100000"/>
              </a:lnSpc>
              <a:spcBef>
                <a:spcPts val="0"/>
              </a:spcBef>
              <a:spcAft>
                <a:spcPts val="600"/>
              </a:spcAft>
              <a:buClr>
                <a:srgbClr val="E41F18"/>
              </a:buClr>
              <a:defRPr sz="1600">
                <a:solidFill>
                  <a:schemeClr val="accent1"/>
                </a:solidFill>
                <a:latin typeface="+mn-lt"/>
              </a:defRPr>
            </a:lvl2pPr>
            <a:lvl3pPr marL="533400" indent="-261938">
              <a:lnSpc>
                <a:spcPct val="100000"/>
              </a:lnSpc>
              <a:spcBef>
                <a:spcPts val="0"/>
              </a:spcBef>
              <a:spcAft>
                <a:spcPts val="600"/>
              </a:spcAft>
              <a:buClr>
                <a:srgbClr val="E41F18"/>
              </a:buClr>
              <a:defRPr sz="1600">
                <a:solidFill>
                  <a:schemeClr val="accent1"/>
                </a:solidFill>
                <a:latin typeface="+mn-lt"/>
              </a:defRPr>
            </a:lvl3pPr>
            <a:lvl4pPr marL="806450" indent="-273050">
              <a:lnSpc>
                <a:spcPct val="100000"/>
              </a:lnSpc>
              <a:spcBef>
                <a:spcPts val="0"/>
              </a:spcBef>
              <a:spcAft>
                <a:spcPts val="600"/>
              </a:spcAft>
              <a:buClr>
                <a:srgbClr val="E41F18"/>
              </a:buClr>
              <a:defRPr sz="1600">
                <a:solidFill>
                  <a:schemeClr val="accent1"/>
                </a:solidFill>
                <a:latin typeface="+mn-lt"/>
              </a:defRPr>
            </a:lvl4pPr>
            <a:lvl5pPr>
              <a:buClr>
                <a:srgbClr val="E41F18"/>
              </a:buClr>
              <a:defRPr>
                <a:solidFill>
                  <a:srgbClr val="100A3F"/>
                </a:solidFill>
                <a:latin typeface="Arial"/>
              </a:defRPr>
            </a:lvl5pPr>
          </a:lstStyle>
          <a:p>
            <a:pPr lvl="0">
              <a:defRPr/>
            </a:pPr>
            <a:r>
              <a:rPr lang="en-GB"/>
              <a:t>Click to add text / Click icons to add content</a:t>
            </a:r>
            <a:endParaRPr/>
          </a:p>
          <a:p>
            <a:pPr lvl="1">
              <a:defRPr/>
            </a:pPr>
            <a:r>
              <a:rPr lang="en-GB"/>
              <a:t>Second level</a:t>
            </a:r>
            <a:endParaRPr/>
          </a:p>
          <a:p>
            <a:pPr lvl="2">
              <a:defRPr/>
            </a:pPr>
            <a:r>
              <a:rPr lang="en-GB"/>
              <a:t>Third level</a:t>
            </a:r>
            <a:endParaRPr/>
          </a:p>
          <a:p>
            <a:pPr lvl="3">
              <a:defRPr/>
            </a:pPr>
            <a:r>
              <a:rPr lang="en-GB"/>
              <a:t>Fourth level</a:t>
            </a:r>
            <a:endParaRPr/>
          </a:p>
        </p:txBody>
      </p:sp>
      <p:sp>
        <p:nvSpPr>
          <p:cNvPr id="7" name="Text Placeholder 3"/>
          <p:cNvSpPr>
            <a:spLocks noGrp="1"/>
          </p:cNvSpPr>
          <p:nvPr>
            <p:ph type="body" sz="quarter" idx="11" hasCustomPrompt="1"/>
          </p:nvPr>
        </p:nvSpPr>
        <p:spPr bwMode="auto">
          <a:xfrm>
            <a:off x="334964" y="6432480"/>
            <a:ext cx="5394384" cy="269150"/>
          </a:xfrm>
          <a:prstGeom prst="rect">
            <a:avLst/>
          </a:prstGeom>
        </p:spPr>
        <p:txBody>
          <a:bodyPr anchor="b"/>
          <a:lstStyle>
            <a:lvl1pPr marL="0" indent="0">
              <a:buNone/>
              <a:defRPr sz="1200">
                <a:solidFill>
                  <a:schemeClr val="accent1"/>
                </a:solidFill>
              </a:defRPr>
            </a:lvl1pPr>
          </a:lstStyle>
          <a:p>
            <a:pPr lvl="0">
              <a:defRPr/>
            </a:pPr>
            <a:r>
              <a:rPr lang="en-GB"/>
              <a:t>Click to add source</a:t>
            </a:r>
            <a:endParaRPr/>
          </a:p>
        </p:txBody>
      </p:sp>
      <p:sp>
        <p:nvSpPr>
          <p:cNvPr id="8" name="Picture Placeholder 4"/>
          <p:cNvSpPr>
            <a:spLocks noGrp="1"/>
          </p:cNvSpPr>
          <p:nvPr>
            <p:ph type="pic" sz="quarter" idx="14" hasCustomPrompt="1"/>
          </p:nvPr>
        </p:nvSpPr>
        <p:spPr bwMode="auto">
          <a:xfrm>
            <a:off x="10288969" y="6319653"/>
            <a:ext cx="958170" cy="365126"/>
          </a:xfrm>
          <a:prstGeom prst="rect">
            <a:avLst/>
          </a:prstGeom>
        </p:spPr>
        <p:txBody>
          <a:bodyPr/>
          <a:lstStyle>
            <a:lvl1pPr marL="0" indent="0">
              <a:buNone/>
              <a:defRPr sz="1200">
                <a:solidFill>
                  <a:schemeClr val="accent1"/>
                </a:solidFill>
                <a:latin typeface="Arial"/>
              </a:defRPr>
            </a:lvl1pPr>
          </a:lstStyle>
          <a:p>
            <a:pPr>
              <a:defRPr/>
            </a:pPr>
            <a:r>
              <a:rPr lang="en-US" dirty="0"/>
              <a:t>Partner logo</a:t>
            </a:r>
            <a:endParaRPr dirty="0"/>
          </a:p>
        </p:txBody>
      </p:sp>
      <p:pic>
        <p:nvPicPr>
          <p:cNvPr id="9" name="Picture 2"/>
          <p:cNvPicPr>
            <a:picLocks noChangeAspect="1"/>
          </p:cNvPicPr>
          <p:nvPr userDrawn="1"/>
        </p:nvPicPr>
        <p:blipFill>
          <a:blip r:embed="rId2"/>
          <a:stretch/>
        </p:blipFill>
        <p:spPr bwMode="auto">
          <a:xfrm>
            <a:off x="11390462" y="6308939"/>
            <a:ext cx="495890" cy="403111"/>
          </a:xfrm>
          <a:prstGeom prst="rect">
            <a:avLst/>
          </a:prstGeom>
        </p:spPr>
      </p:pic>
    </p:spTree>
    <p:extLst>
      <p:ext uri="{BB962C8B-B14F-4D97-AF65-F5344CB8AC3E}">
        <p14:creationId xmlns:p14="http://schemas.microsoft.com/office/powerpoint/2010/main" val="1582724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BVE_Cover/End_Content Slide_Logo">
    <p:bg>
      <p:bgPr>
        <a:solidFill>
          <a:srgbClr val="1E1541"/>
        </a:solidFill>
        <a:effectLst/>
      </p:bgPr>
    </p:bg>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19DC0B6C-5B8E-4962-A0D8-DE69438D9D0F}"/>
              </a:ext>
            </a:extLst>
          </p:cNvPr>
          <p:cNvSpPr>
            <a:spLocks noGrp="1"/>
          </p:cNvSpPr>
          <p:nvPr>
            <p:ph type="title" hasCustomPrompt="1"/>
          </p:nvPr>
        </p:nvSpPr>
        <p:spPr>
          <a:xfrm>
            <a:off x="1001259" y="659876"/>
            <a:ext cx="8306025" cy="500629"/>
          </a:xfrm>
          <a:prstGeom prst="rect">
            <a:avLst/>
          </a:prstGeom>
        </p:spPr>
        <p:txBody>
          <a:bodyPr anchor="t" anchorCtr="0"/>
          <a:lstStyle>
            <a:lvl1pPr algn="l">
              <a:defRPr sz="3200" cap="none" baseline="0">
                <a:solidFill>
                  <a:schemeClr val="bg1"/>
                </a:solidFill>
                <a:latin typeface="Arial Black" panose="020B0604020202020204" pitchFamily="34" charset="0"/>
              </a:defRPr>
            </a:lvl1pPr>
          </a:lstStyle>
          <a:p>
            <a:r>
              <a:rPr lang="en-GB" dirty="0"/>
              <a:t>Content/Agenda</a:t>
            </a:r>
            <a:endParaRPr lang="en-US" dirty="0"/>
          </a:p>
        </p:txBody>
      </p:sp>
      <p:sp>
        <p:nvSpPr>
          <p:cNvPr id="9" name="Text Placeholder 7">
            <a:extLst>
              <a:ext uri="{FF2B5EF4-FFF2-40B4-BE49-F238E27FC236}">
                <a16:creationId xmlns:a16="http://schemas.microsoft.com/office/drawing/2014/main" id="{C5E0AC3A-FC09-44C9-85B0-9FF09A6699B7}"/>
              </a:ext>
            </a:extLst>
          </p:cNvPr>
          <p:cNvSpPr>
            <a:spLocks noGrp="1"/>
          </p:cNvSpPr>
          <p:nvPr>
            <p:ph type="body" sz="quarter" idx="15"/>
          </p:nvPr>
        </p:nvSpPr>
        <p:spPr>
          <a:xfrm>
            <a:off x="1001259" y="1571910"/>
            <a:ext cx="8306024" cy="4734621"/>
          </a:xfrm>
          <a:prstGeom prst="rect">
            <a:avLst/>
          </a:prstGeom>
        </p:spPr>
        <p:txBody>
          <a:bodyPr/>
          <a:lstStyle>
            <a:lvl1pPr>
              <a:defRPr sz="2400" baseline="0">
                <a:solidFill>
                  <a:schemeClr val="bg1"/>
                </a:solidFill>
                <a:latin typeface="Arial" panose="020B0604020202020204" pitchFamily="34" charset="0"/>
              </a:defRPr>
            </a:lvl1pPr>
          </a:lstStyle>
          <a:p>
            <a:pPr lvl="0"/>
            <a:r>
              <a:rPr lang="en-GB" dirty="0"/>
              <a:t>Click to edit Master text styles</a:t>
            </a:r>
          </a:p>
        </p:txBody>
      </p:sp>
      <p:sp>
        <p:nvSpPr>
          <p:cNvPr id="7" name="Picture Placeholder 4">
            <a:extLst>
              <a:ext uri="{FF2B5EF4-FFF2-40B4-BE49-F238E27FC236}">
                <a16:creationId xmlns:a16="http://schemas.microsoft.com/office/drawing/2014/main" id="{1706D19B-290B-7041-B97C-9E8DE2E41226}"/>
              </a:ext>
            </a:extLst>
          </p:cNvPr>
          <p:cNvSpPr>
            <a:spLocks noGrp="1"/>
          </p:cNvSpPr>
          <p:nvPr>
            <p:ph type="pic" sz="quarter" idx="14" hasCustomPrompt="1"/>
          </p:nvPr>
        </p:nvSpPr>
        <p:spPr>
          <a:xfrm>
            <a:off x="10137123" y="5747199"/>
            <a:ext cx="1694260" cy="766116"/>
          </a:xfrm>
          <a:prstGeom prst="rect">
            <a:avLst/>
          </a:prstGeom>
        </p:spPr>
        <p:txBody>
          <a:bodyPr/>
          <a:lstStyle>
            <a:lvl1pPr marL="0" indent="0">
              <a:buNone/>
              <a:defRPr sz="2200" baseline="0">
                <a:solidFill>
                  <a:schemeClr val="bg1"/>
                </a:solidFill>
                <a:latin typeface="Arial" panose="020B0604020202020204" pitchFamily="34" charset="0"/>
              </a:defRPr>
            </a:lvl1pPr>
          </a:lstStyle>
          <a:p>
            <a:r>
              <a:rPr lang="en-US" dirty="0"/>
              <a:t>Partner logo</a:t>
            </a:r>
          </a:p>
        </p:txBody>
      </p:sp>
      <p:pic>
        <p:nvPicPr>
          <p:cNvPr id="10" name="Logos">
            <a:extLst>
              <a:ext uri="{FF2B5EF4-FFF2-40B4-BE49-F238E27FC236}">
                <a16:creationId xmlns:a16="http://schemas.microsoft.com/office/drawing/2014/main" id="{B93767B3-2877-4D4D-A622-AE6B4EB23B81}"/>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00000" y="368553"/>
            <a:ext cx="975885" cy="790803"/>
          </a:xfrm>
          <a:prstGeom prst="rect">
            <a:avLst/>
          </a:prstGeom>
        </p:spPr>
      </p:pic>
    </p:spTree>
    <p:extLst>
      <p:ext uri="{BB962C8B-B14F-4D97-AF65-F5344CB8AC3E}">
        <p14:creationId xmlns:p14="http://schemas.microsoft.com/office/powerpoint/2010/main" val="131377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VBVE_Cover/End_Content Slide">
    <p:bg>
      <p:bgPr>
        <a:solidFill>
          <a:srgbClr val="1E1541"/>
        </a:solidFill>
        <a:effectLst/>
      </p:bgPr>
    </p:bg>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19DC0B6C-5B8E-4962-A0D8-DE69438D9D0F}"/>
              </a:ext>
            </a:extLst>
          </p:cNvPr>
          <p:cNvSpPr>
            <a:spLocks noGrp="1"/>
          </p:cNvSpPr>
          <p:nvPr>
            <p:ph type="title" hasCustomPrompt="1"/>
          </p:nvPr>
        </p:nvSpPr>
        <p:spPr>
          <a:xfrm>
            <a:off x="1001259" y="659876"/>
            <a:ext cx="10288413" cy="500629"/>
          </a:xfrm>
          <a:prstGeom prst="rect">
            <a:avLst/>
          </a:prstGeom>
        </p:spPr>
        <p:txBody>
          <a:bodyPr anchor="t" anchorCtr="0"/>
          <a:lstStyle>
            <a:lvl1pPr algn="l">
              <a:defRPr sz="3200" cap="none" baseline="0">
                <a:solidFill>
                  <a:schemeClr val="bg1"/>
                </a:solidFill>
                <a:latin typeface="Arial Black" panose="020B0604020202020204" pitchFamily="34" charset="0"/>
              </a:defRPr>
            </a:lvl1pPr>
          </a:lstStyle>
          <a:p>
            <a:r>
              <a:rPr lang="en-GB" dirty="0"/>
              <a:t>Content/Agenda</a:t>
            </a:r>
            <a:endParaRPr lang="en-US" dirty="0"/>
          </a:p>
        </p:txBody>
      </p:sp>
      <p:sp>
        <p:nvSpPr>
          <p:cNvPr id="9" name="Text Placeholder 7">
            <a:extLst>
              <a:ext uri="{FF2B5EF4-FFF2-40B4-BE49-F238E27FC236}">
                <a16:creationId xmlns:a16="http://schemas.microsoft.com/office/drawing/2014/main" id="{C5E0AC3A-FC09-44C9-85B0-9FF09A6699B7}"/>
              </a:ext>
            </a:extLst>
          </p:cNvPr>
          <p:cNvSpPr>
            <a:spLocks noGrp="1"/>
          </p:cNvSpPr>
          <p:nvPr>
            <p:ph type="body" sz="quarter" idx="15"/>
          </p:nvPr>
        </p:nvSpPr>
        <p:spPr>
          <a:xfrm>
            <a:off x="1001259" y="1571910"/>
            <a:ext cx="10288412" cy="4734621"/>
          </a:xfrm>
          <a:prstGeom prst="rect">
            <a:avLst/>
          </a:prstGeom>
        </p:spPr>
        <p:txBody>
          <a:bodyPr/>
          <a:lstStyle>
            <a:lvl1pPr>
              <a:defRPr sz="2400" baseline="0">
                <a:solidFill>
                  <a:schemeClr val="bg1"/>
                </a:solidFill>
                <a:latin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2178655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_Navy">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9613A1A9-F97F-4D22-AACA-BAB43A58D979}"/>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dirty="0"/>
              <a:t>To add a background picture, right click on the coloured box and send it to the back, you will then be able to add your background image by clicking the image icon in the middle of the screen, once you have placed your image, right click on the image and send it to the back in order for the coloured box to appear over the image. </a:t>
            </a:r>
            <a:endParaRPr lang="en-GB" dirty="0"/>
          </a:p>
        </p:txBody>
      </p:sp>
      <p:sp>
        <p:nvSpPr>
          <p:cNvPr id="6" name="Title 9">
            <a:extLst>
              <a:ext uri="{FF2B5EF4-FFF2-40B4-BE49-F238E27FC236}">
                <a16:creationId xmlns:a16="http://schemas.microsoft.com/office/drawing/2014/main" id="{B6169398-DA0D-634D-A347-F8D65716CF67}"/>
              </a:ext>
            </a:extLst>
          </p:cNvPr>
          <p:cNvSpPr>
            <a:spLocks noGrp="1"/>
          </p:cNvSpPr>
          <p:nvPr>
            <p:ph type="title" hasCustomPrompt="1"/>
          </p:nvPr>
        </p:nvSpPr>
        <p:spPr>
          <a:xfrm>
            <a:off x="2154915" y="1553842"/>
            <a:ext cx="7871514" cy="3753516"/>
          </a:xfrm>
          <a:prstGeom prst="rect">
            <a:avLst/>
          </a:prstGeom>
        </p:spPr>
        <p:txBody>
          <a:bodyPr anchor="ctr" anchorCtr="0"/>
          <a:lstStyle>
            <a:lvl1pPr algn="ctr">
              <a:defRPr sz="3200" cap="none" baseline="0">
                <a:solidFill>
                  <a:schemeClr val="bg1"/>
                </a:solidFill>
                <a:latin typeface="Arial Black" panose="020B0604020202020204" pitchFamily="34" charset="0"/>
              </a:defRPr>
            </a:lvl1pPr>
          </a:lstStyle>
          <a:p>
            <a:r>
              <a:rPr lang="en-GB" dirty="0"/>
              <a:t>Quotations/motto</a:t>
            </a:r>
            <a:endParaRPr lang="en-US" dirty="0"/>
          </a:p>
        </p:txBody>
      </p:sp>
      <p:sp>
        <p:nvSpPr>
          <p:cNvPr id="5" name="Text Placeholder 8">
            <a:extLst>
              <a:ext uri="{FF2B5EF4-FFF2-40B4-BE49-F238E27FC236}">
                <a16:creationId xmlns:a16="http://schemas.microsoft.com/office/drawing/2014/main" id="{E0AB1231-AD18-4EB3-8D11-04AD0A3AF011}"/>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dirty="0"/>
              <a:t>Image label (Locations)</a:t>
            </a:r>
            <a:endParaRPr lang="en-US" dirty="0"/>
          </a:p>
        </p:txBody>
      </p:sp>
    </p:spTree>
    <p:extLst>
      <p:ext uri="{BB962C8B-B14F-4D97-AF65-F5344CB8AC3E}">
        <p14:creationId xmlns:p14="http://schemas.microsoft.com/office/powerpoint/2010/main" val="3294473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ation_Red">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8A2D00AF-5F33-40F6-99C9-0D8ADEF6574E}"/>
              </a:ext>
              <a:ext uri="{C183D7F6-B498-43B3-948B-1728B52AA6E4}">
                <adec:decorative xmlns:adec="http://schemas.microsoft.com/office/drawing/2017/decorative" val="0"/>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lang="en-GB" sz="1600" kern="1200" baseline="0" dirty="0" smtClean="0">
                <a:solidFill>
                  <a:schemeClr val="accent1"/>
                </a:solidFill>
                <a:latin typeface="+mn-lt"/>
                <a:ea typeface="+mn-ea"/>
                <a:cs typeface="+mn-cs"/>
              </a:defRPr>
            </a:lvl1pPr>
          </a:lstStyle>
          <a:p>
            <a:r>
              <a:rPr lang="en-US" dirty="0"/>
              <a:t>To add a background picture, right click on the coloured box and send it to the back, you will then be able to add your background image by clicking the image icon in the middle of the screen, once you have placed your image, right click on the image and send it to the back in order for the coloured box to appear over the image. </a:t>
            </a:r>
            <a:endParaRPr lang="en-GB" dirty="0"/>
          </a:p>
        </p:txBody>
      </p:sp>
      <p:sp>
        <p:nvSpPr>
          <p:cNvPr id="6" name="Title 9">
            <a:extLst>
              <a:ext uri="{FF2B5EF4-FFF2-40B4-BE49-F238E27FC236}">
                <a16:creationId xmlns:a16="http://schemas.microsoft.com/office/drawing/2014/main" id="{96A7D56D-E191-4E4B-B30D-6D68698A783A}"/>
              </a:ext>
            </a:extLst>
          </p:cNvPr>
          <p:cNvSpPr>
            <a:spLocks noGrp="1"/>
          </p:cNvSpPr>
          <p:nvPr>
            <p:ph type="title" hasCustomPrompt="1"/>
          </p:nvPr>
        </p:nvSpPr>
        <p:spPr>
          <a:xfrm>
            <a:off x="2154915" y="1553842"/>
            <a:ext cx="7871514" cy="3753516"/>
          </a:xfrm>
          <a:prstGeom prst="rect">
            <a:avLst/>
          </a:prstGeom>
        </p:spPr>
        <p:txBody>
          <a:bodyPr anchor="ctr" anchorCtr="0"/>
          <a:lstStyle>
            <a:lvl1pPr algn="ctr">
              <a:defRPr sz="3200" cap="none" baseline="0">
                <a:solidFill>
                  <a:schemeClr val="bg1"/>
                </a:solidFill>
                <a:latin typeface="Arial Black" panose="020B0604020202020204" pitchFamily="34" charset="0"/>
              </a:defRPr>
            </a:lvl1pPr>
          </a:lstStyle>
          <a:p>
            <a:r>
              <a:rPr lang="en-GB" dirty="0"/>
              <a:t>Quotations/motto</a:t>
            </a:r>
            <a:endParaRPr lang="en-US" dirty="0"/>
          </a:p>
        </p:txBody>
      </p:sp>
      <p:sp>
        <p:nvSpPr>
          <p:cNvPr id="5" name="Text Placeholder 8">
            <a:extLst>
              <a:ext uri="{FF2B5EF4-FFF2-40B4-BE49-F238E27FC236}">
                <a16:creationId xmlns:a16="http://schemas.microsoft.com/office/drawing/2014/main" id="{7FDC2D99-840E-41CF-8ADE-FAAFD2858E27}"/>
              </a:ext>
            </a:extLst>
          </p:cNvPr>
          <p:cNvSpPr>
            <a:spLocks noGrp="1"/>
          </p:cNvSpPr>
          <p:nvPr>
            <p:ph type="body" sz="quarter" idx="18" hasCustomPrompt="1"/>
          </p:nvPr>
        </p:nvSpPr>
        <p:spPr>
          <a:xfrm>
            <a:off x="141104" y="6465253"/>
            <a:ext cx="6925520" cy="322262"/>
          </a:xfrm>
          <a:prstGeom prst="rect">
            <a:avLst/>
          </a:prstGeom>
          <a:solidFill>
            <a:srgbClr val="120742"/>
          </a:solidFill>
        </p:spPr>
        <p:txBody>
          <a:bodyPr anchor="ctr"/>
          <a:lstStyle>
            <a:lvl1pPr marL="0" indent="0">
              <a:buNone/>
              <a:defRPr sz="1400" b="0" i="0" baseline="0">
                <a:solidFill>
                  <a:schemeClr val="bg1"/>
                </a:solidFill>
              </a:defRPr>
            </a:lvl1pPr>
          </a:lstStyle>
          <a:p>
            <a:pPr lvl="0"/>
            <a:r>
              <a:rPr lang="en-GB" dirty="0"/>
              <a:t>Image label (Locations)</a:t>
            </a:r>
            <a:endParaRPr lang="en-US" dirty="0"/>
          </a:p>
        </p:txBody>
      </p:sp>
    </p:spTree>
    <p:extLst>
      <p:ext uri="{BB962C8B-B14F-4D97-AF65-F5344CB8AC3E}">
        <p14:creationId xmlns:p14="http://schemas.microsoft.com/office/powerpoint/2010/main" val="373308148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3.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4BDC19B-E4DC-4FBA-A93E-A7BCABBC19B4}"/>
              </a:ext>
              <a:ext uri="{C183D7F6-B498-43B3-948B-1728B52AA6E4}">
                <adec:decorative xmlns:adec="http://schemas.microsoft.com/office/drawing/2017/decorative" val="1"/>
              </a:ext>
            </a:extLst>
          </p:cNvPr>
          <p:cNvSpPr>
            <a:spLocks noGrp="1"/>
          </p:cNvSpPr>
          <p:nvPr>
            <p:ph type="ftr" sz="quarter" idx="3"/>
          </p:nvPr>
        </p:nvSpPr>
        <p:spPr>
          <a:xfrm>
            <a:off x="0" y="394570"/>
            <a:ext cx="651353" cy="519830"/>
          </a:xfrm>
          <a:prstGeom prst="rect">
            <a:avLst/>
          </a:prstGeom>
          <a:solidFill>
            <a:srgbClr val="E41F18"/>
          </a:solidFill>
        </p:spPr>
        <p:txBody>
          <a:bodyPr vert="horz" lIns="91440" tIns="45720" rIns="91440" bIns="45720" rtlCol="0" anchor="ctr"/>
          <a:lstStyle>
            <a:lvl1pPr algn="ctr">
              <a:defRPr sz="1200">
                <a:solidFill>
                  <a:srgbClr val="E41F18"/>
                </a:solidFill>
              </a:defRPr>
            </a:lvl1pPr>
          </a:lstStyle>
          <a:p>
            <a:endParaRPr lang="en-GB" dirty="0"/>
          </a:p>
        </p:txBody>
      </p:sp>
      <p:sp>
        <p:nvSpPr>
          <p:cNvPr id="2" name="Title Placeholder 1">
            <a:extLst>
              <a:ext uri="{FF2B5EF4-FFF2-40B4-BE49-F238E27FC236}">
                <a16:creationId xmlns:a16="http://schemas.microsoft.com/office/drawing/2014/main" id="{F623CCCC-FD15-491B-B91D-4392C3136A73}"/>
              </a:ext>
            </a:extLst>
          </p:cNvPr>
          <p:cNvSpPr>
            <a:spLocks noGrp="1"/>
          </p:cNvSpPr>
          <p:nvPr>
            <p:ph type="title"/>
          </p:nvPr>
        </p:nvSpPr>
        <p:spPr>
          <a:xfrm>
            <a:off x="905253" y="365125"/>
            <a:ext cx="10961307" cy="54927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FBACBB8-06FE-4347-A218-326404308A75}"/>
              </a:ext>
            </a:extLst>
          </p:cNvPr>
          <p:cNvSpPr>
            <a:spLocks noGrp="1"/>
          </p:cNvSpPr>
          <p:nvPr>
            <p:ph type="body" idx="1"/>
          </p:nvPr>
        </p:nvSpPr>
        <p:spPr>
          <a:xfrm>
            <a:off x="325439" y="1157898"/>
            <a:ext cx="11541122" cy="5019065"/>
          </a:xfrm>
          <a:prstGeom prst="rect">
            <a:avLst/>
          </a:prstGeom>
        </p:spPr>
        <p:txBody>
          <a:bodyPr tIns="0" bIns="0"/>
          <a:lstStyle/>
          <a:p>
            <a:pPr marL="0" lvl="0" indent="0">
              <a:lnSpc>
                <a:spcPct val="100000"/>
              </a:lnSpc>
              <a:spcBef>
                <a:spcPts val="0"/>
              </a:spcBef>
              <a:spcAft>
                <a:spcPts val="600"/>
              </a:spcAft>
              <a:buClr>
                <a:srgbClr val="E41F18"/>
              </a:buClr>
              <a:buNone/>
            </a:pPr>
            <a:r>
              <a:rPr lang="en-US" dirty="0"/>
              <a:t>Click to edit Master text styles</a:t>
            </a:r>
          </a:p>
          <a:p>
            <a:pPr marL="271463" lvl="1" indent="-271463">
              <a:lnSpc>
                <a:spcPct val="100000"/>
              </a:lnSpc>
              <a:spcBef>
                <a:spcPts val="0"/>
              </a:spcBef>
              <a:spcAft>
                <a:spcPts val="600"/>
              </a:spcAft>
              <a:buClr>
                <a:srgbClr val="E41F18"/>
              </a:buClr>
            </a:pPr>
            <a:r>
              <a:rPr lang="en-US" dirty="0"/>
              <a:t>Second level</a:t>
            </a:r>
          </a:p>
          <a:p>
            <a:pPr marL="533400" lvl="2" indent="-261938">
              <a:lnSpc>
                <a:spcPct val="100000"/>
              </a:lnSpc>
              <a:spcBef>
                <a:spcPts val="0"/>
              </a:spcBef>
              <a:spcAft>
                <a:spcPts val="600"/>
              </a:spcAft>
              <a:buClr>
                <a:srgbClr val="E41F18"/>
              </a:buClr>
            </a:pPr>
            <a:r>
              <a:rPr lang="en-US" dirty="0"/>
              <a:t>Third level</a:t>
            </a:r>
          </a:p>
          <a:p>
            <a:pPr marL="806450" lvl="3" indent="-273050">
              <a:lnSpc>
                <a:spcPct val="100000"/>
              </a:lnSpc>
              <a:spcBef>
                <a:spcPts val="0"/>
              </a:spcBef>
              <a:spcAft>
                <a:spcPts val="600"/>
              </a:spcAft>
              <a:buClr>
                <a:srgbClr val="E41F18"/>
              </a:buClr>
            </a:pPr>
            <a:r>
              <a:rPr lang="en-US" dirty="0"/>
              <a:t>Fourth level</a:t>
            </a:r>
          </a:p>
        </p:txBody>
      </p:sp>
    </p:spTree>
    <p:extLst>
      <p:ext uri="{BB962C8B-B14F-4D97-AF65-F5344CB8AC3E}">
        <p14:creationId xmlns:p14="http://schemas.microsoft.com/office/powerpoint/2010/main" val="4057213164"/>
      </p:ext>
    </p:extLst>
  </p:cSld>
  <p:clrMap bg1="lt1" tx1="dk1" bg2="lt2" tx2="dk2" accent1="accent1" accent2="accent2" accent3="accent3" accent4="accent4" accent5="accent5" accent6="accent6" hlink="hlink" folHlink="folHlink"/>
  <p:sldLayoutIdLst>
    <p:sldLayoutId id="2147483900" r:id="rId1"/>
    <p:sldLayoutId id="2147483775" r:id="rId2"/>
    <p:sldLayoutId id="2147483875" r:id="rId3"/>
    <p:sldLayoutId id="2147483716" r:id="rId4"/>
    <p:sldLayoutId id="2147483883" r:id="rId5"/>
    <p:sldLayoutId id="2147483916" r:id="rId6"/>
    <p:sldLayoutId id="2147483918" r:id="rId7"/>
    <p:sldLayoutId id="2147483877" r:id="rId8"/>
    <p:sldLayoutId id="2147483879" r:id="rId9"/>
    <p:sldLayoutId id="2147483901" r:id="rId10"/>
    <p:sldLayoutId id="2147483902" r:id="rId11"/>
    <p:sldLayoutId id="2147483899" r:id="rId12"/>
    <p:sldLayoutId id="2147483907" r:id="rId13"/>
    <p:sldLayoutId id="2147483908" r:id="rId14"/>
    <p:sldLayoutId id="2147483922" r:id="rId15"/>
    <p:sldLayoutId id="2147483923" r:id="rId16"/>
    <p:sldLayoutId id="2147483910" r:id="rId17"/>
    <p:sldLayoutId id="2147483909" r:id="rId18"/>
    <p:sldLayoutId id="2147483924" r:id="rId19"/>
    <p:sldLayoutId id="2147483929" r:id="rId20"/>
    <p:sldLayoutId id="2147483903" r:id="rId21"/>
    <p:sldLayoutId id="2147483904" r:id="rId22"/>
    <p:sldLayoutId id="2147483905" r:id="rId23"/>
    <p:sldLayoutId id="2147483912" r:id="rId24"/>
    <p:sldLayoutId id="2147483925" r:id="rId25"/>
    <p:sldLayoutId id="2147483906" r:id="rId26"/>
    <p:sldLayoutId id="2147483911" r:id="rId27"/>
    <p:sldLayoutId id="2147483914" r:id="rId28"/>
    <p:sldLayoutId id="2147483915" r:id="rId29"/>
    <p:sldLayoutId id="2147483926" r:id="rId30"/>
    <p:sldLayoutId id="2147483927" r:id="rId31"/>
    <p:sldLayoutId id="2147483928" r:id="rId32"/>
  </p:sldLayoutIdLst>
  <p:hf sldNum="0" hdr="0" ftr="0"/>
  <p:txStyles>
    <p:titleStyle>
      <a:lvl1pPr algn="l" defTabSz="914400" rtl="0" eaLnBrk="1" latinLnBrk="0" hangingPunct="1">
        <a:lnSpc>
          <a:spcPct val="90000"/>
        </a:lnSpc>
        <a:spcBef>
          <a:spcPct val="0"/>
        </a:spcBef>
        <a:buNone/>
        <a:defRPr lang="en-GB" sz="3200" kern="1200" cap="none" baseline="0" dirty="0">
          <a:solidFill>
            <a:schemeClr val="accent1"/>
          </a:solidFill>
          <a:latin typeface="Arial Black"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baseline="0" dirty="0" smtClean="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BFD2E1-9470-4EFC-8C61-468FE9677A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68AFDE-D8EE-4FB1-8DEF-7CB3673AEC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631F57-EC2C-4E57-A1E9-F61B7E7045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B51A0-348C-4535-B6A3-4379C5FFAC75}" type="datetimeFigureOut">
              <a:rPr lang="en-GB" smtClean="0"/>
              <a:t>30/05/2025</a:t>
            </a:fld>
            <a:endParaRPr lang="en-GB" dirty="0"/>
          </a:p>
        </p:txBody>
      </p:sp>
      <p:sp>
        <p:nvSpPr>
          <p:cNvPr id="5" name="Footer Placeholder 4">
            <a:extLst>
              <a:ext uri="{FF2B5EF4-FFF2-40B4-BE49-F238E27FC236}">
                <a16:creationId xmlns:a16="http://schemas.microsoft.com/office/drawing/2014/main" id="{F214826A-C1D7-4251-8662-5FC7EB3252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DF2937A-6434-4302-86E1-D5B8C5EE07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A7DBF-CC5C-4805-9DE9-5C9DFC2A2472}" type="slidenum">
              <a:rPr lang="en-GB" smtClean="0"/>
              <a:t>‹#›</a:t>
            </a:fld>
            <a:endParaRPr lang="en-GB" dirty="0"/>
          </a:p>
        </p:txBody>
      </p:sp>
    </p:spTree>
    <p:extLst>
      <p:ext uri="{BB962C8B-B14F-4D97-AF65-F5344CB8AC3E}">
        <p14:creationId xmlns:p14="http://schemas.microsoft.com/office/powerpoint/2010/main" val="407557039"/>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A613B-9B8A-4044-BA19-88F4334672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156EDD-1289-4E01-8F7B-4FAE252F0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5C9BA3-E987-42D9-91C4-FF205A78AD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F6172-8DE8-4CFE-A44C-96376D1AAC18}" type="datetimeFigureOut">
              <a:rPr lang="en-GB" smtClean="0"/>
              <a:t>30/05/2025</a:t>
            </a:fld>
            <a:endParaRPr lang="en-GB" dirty="0"/>
          </a:p>
        </p:txBody>
      </p:sp>
      <p:sp>
        <p:nvSpPr>
          <p:cNvPr id="5" name="Footer Placeholder 4">
            <a:extLst>
              <a:ext uri="{FF2B5EF4-FFF2-40B4-BE49-F238E27FC236}">
                <a16:creationId xmlns:a16="http://schemas.microsoft.com/office/drawing/2014/main" id="{52286788-7E68-4FFD-B0BA-B78DC7482E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8F3BB8E-9789-40A2-BD35-2A5D78D9A4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54BC3-8114-4110-8FEA-0FB9366CC941}" type="slidenum">
              <a:rPr lang="en-GB" smtClean="0"/>
              <a:t>‹#›</a:t>
            </a:fld>
            <a:endParaRPr lang="en-GB" dirty="0"/>
          </a:p>
        </p:txBody>
      </p:sp>
    </p:spTree>
    <p:extLst>
      <p:ext uri="{BB962C8B-B14F-4D97-AF65-F5344CB8AC3E}">
        <p14:creationId xmlns:p14="http://schemas.microsoft.com/office/powerpoint/2010/main" val="390497685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4C001A-933D-C00B-528F-150E74B796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19D220-442E-E852-7D23-AB9C3224CF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23AAFF-2A8E-892C-41DF-2A29309929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ADC911-0E08-43AF-94D3-6B847AA2BC3F}" type="datetimeFigureOut">
              <a:rPr lang="en-GB" smtClean="0"/>
              <a:t>30/05/2025</a:t>
            </a:fld>
            <a:endParaRPr lang="en-GB" dirty="0"/>
          </a:p>
        </p:txBody>
      </p:sp>
      <p:sp>
        <p:nvSpPr>
          <p:cNvPr id="5" name="Footer Placeholder 4">
            <a:extLst>
              <a:ext uri="{FF2B5EF4-FFF2-40B4-BE49-F238E27FC236}">
                <a16:creationId xmlns:a16="http://schemas.microsoft.com/office/drawing/2014/main" id="{BC7D7B09-6E31-4ABB-456A-A2B6423C85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4AB6C646-693B-9044-96C5-DA446D92CF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C560ED-5835-4D35-9309-F9FEF53F2ED2}" type="slidenum">
              <a:rPr lang="en-GB" smtClean="0"/>
              <a:t>‹#›</a:t>
            </a:fld>
            <a:endParaRPr lang="en-GB" dirty="0"/>
          </a:p>
        </p:txBody>
      </p:sp>
    </p:spTree>
    <p:extLst>
      <p:ext uri="{BB962C8B-B14F-4D97-AF65-F5344CB8AC3E}">
        <p14:creationId xmlns:p14="http://schemas.microsoft.com/office/powerpoint/2010/main" val="3582959051"/>
      </p:ext>
    </p:extLst>
  </p:cSld>
  <p:clrMap bg1="lt1" tx1="dk1" bg2="lt2" tx2="dk2" accent1="accent1" accent2="accent2" accent3="accent3" accent4="accent4" accent5="accent5" accent6="accent6" hlink="hlink" folHlink="folHlink"/>
  <p:sldLayoutIdLst>
    <p:sldLayoutId id="21474839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hyperlink" Target="https://visitpeakdistrict.com/industry/events/category/tourism-awards" TargetMode="External"/><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visitbritain.org/business-advice/visitengland-awards-excellence/visitengland-awards-excellence-award-categori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visitengland.org/onlinemarketing" TargetMode="External"/><Relationship Id="rId2" Type="http://schemas.openxmlformats.org/officeDocument/2006/relationships/notesSlide" Target="../notesSlides/notesSlide20.xml"/><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hyperlink" Target="http://www.visitengland.org/access" TargetMode="External"/><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24.jpeg"/><Relationship Id="rId4" Type="http://schemas.openxmlformats.org/officeDocument/2006/relationships/hyperlink" Target="http://www.visitbritain.org/business-advice/business-recovery-webinars"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9.xml"/><Relationship Id="rId1" Type="http://schemas.openxmlformats.org/officeDocument/2006/relationships/video" Target="https://www.youtube.com/embed/Is34PK_hzKM?feature=oembed" TargetMode="External"/><Relationship Id="rId5" Type="http://schemas.openxmlformats.org/officeDocument/2006/relationships/image" Target="../media/image6.pn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hyperlink" Target="http://www.visitengland.org/green" TargetMode="External"/><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hyperlink" Target="https://www.visitbritain.org/business-advice/visitengland-awards-excellence#pr-toolkit" TargetMode="External"/><Relationship Id="rId13" Type="http://schemas.openxmlformats.org/officeDocument/2006/relationships/image" Target="../media/image6.png"/><Relationship Id="rId3" Type="http://schemas.openxmlformats.org/officeDocument/2006/relationships/hyperlink" Target="https://www.visitbritain.org/business-advice/visitengland-awards-excellence#why-apply" TargetMode="External"/><Relationship Id="rId7" Type="http://schemas.openxmlformats.org/officeDocument/2006/relationships/hyperlink" Target="https://www.visitbritain.org/subscribe-our-newsletters" TargetMode="External"/><Relationship Id="rId12" Type="http://schemas.openxmlformats.org/officeDocument/2006/relationships/hyperlink" Target="http://www.visitengland.org/green"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hyperlink" Target="https://www.visitbritain.org/business-advice" TargetMode="External"/><Relationship Id="rId11" Type="http://schemas.openxmlformats.org/officeDocument/2006/relationships/hyperlink" Target="http://www.visitbritain.org/business-advice/business-recovery-webinars" TargetMode="External"/><Relationship Id="rId5" Type="http://schemas.openxmlformats.org/officeDocument/2006/relationships/hyperlink" Target="https://www.visitbritain.org/business-advice/visitengland-awards-excellence/visitengland-awards-excellence-award-categories" TargetMode="External"/><Relationship Id="rId10" Type="http://schemas.openxmlformats.org/officeDocument/2006/relationships/hyperlink" Target="https://www.visitbritain.org/business-advice/make-your-business-accessible-and-inclusive/visitengland-accessible-and-inclusive" TargetMode="External"/><Relationship Id="rId4" Type="http://schemas.openxmlformats.org/officeDocument/2006/relationships/hyperlink" Target="http://www.visitenglandawards.org/" TargetMode="External"/><Relationship Id="rId9" Type="http://schemas.openxmlformats.org/officeDocument/2006/relationships/hyperlink" Target="http://www.visitengland.org/onlinemarketin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mailto:lindsay.rae@visitpeakdistrict.com"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visitbritain.org/business-advice/visitengland-awards-excellence"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hyperlink" Target="https://www.visitbritain.org/business-advice/visitengland-awards-excellence#pr-toolk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00B94196-1670-4F20-80ED-5734097481D1}"/>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p:pic>
      <p:grpSp>
        <p:nvGrpSpPr>
          <p:cNvPr id="2" name="Group 1" descr="Purple and red heading bar">
            <a:extLst>
              <a:ext uri="{FF2B5EF4-FFF2-40B4-BE49-F238E27FC236}">
                <a16:creationId xmlns:a16="http://schemas.microsoft.com/office/drawing/2014/main" id="{0DB02803-17F6-485C-B260-2A231FBCFA75}"/>
              </a:ext>
              <a:ext uri="{C183D7F6-B498-43B3-948B-1728B52AA6E4}">
                <adec:decorative xmlns:adec="http://schemas.microsoft.com/office/drawing/2017/decorative" val="0"/>
              </a:ext>
            </a:extLst>
          </p:cNvPr>
          <p:cNvGrpSpPr/>
          <p:nvPr/>
        </p:nvGrpSpPr>
        <p:grpSpPr>
          <a:xfrm>
            <a:off x="0" y="804852"/>
            <a:ext cx="12192000" cy="1564858"/>
            <a:chOff x="0" y="796478"/>
            <a:chExt cx="12192000" cy="1564858"/>
          </a:xfrm>
        </p:grpSpPr>
        <p:sp>
          <p:nvSpPr>
            <p:cNvPr id="15" name="Rectangle 14">
              <a:extLst>
                <a:ext uri="{FF2B5EF4-FFF2-40B4-BE49-F238E27FC236}">
                  <a16:creationId xmlns:a16="http://schemas.microsoft.com/office/drawing/2014/main" id="{E4E87E94-D276-407B-84CF-3E91783F12FC}"/>
                </a:ext>
                <a:ext uri="{C183D7F6-B498-43B3-948B-1728B52AA6E4}">
                  <adec:decorative xmlns:adec="http://schemas.microsoft.com/office/drawing/2017/decorative" val="1"/>
                </a:ext>
              </a:extLst>
            </p:cNvPr>
            <p:cNvSpPr/>
            <p:nvPr/>
          </p:nvSpPr>
          <p:spPr>
            <a:xfrm>
              <a:off x="0" y="796478"/>
              <a:ext cx="651353" cy="1564858"/>
            </a:xfrm>
            <a:prstGeom prst="rect">
              <a:avLst/>
            </a:prstGeom>
            <a:solidFill>
              <a:srgbClr val="E41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ED4A58B-EF3D-4E06-91DA-DA50FA2608E6}"/>
                </a:ext>
                <a:ext uri="{C183D7F6-B498-43B3-948B-1728B52AA6E4}">
                  <adec:decorative xmlns:adec="http://schemas.microsoft.com/office/drawing/2017/decorative" val="1"/>
                </a:ext>
              </a:extLst>
            </p:cNvPr>
            <p:cNvSpPr/>
            <p:nvPr/>
          </p:nvSpPr>
          <p:spPr>
            <a:xfrm>
              <a:off x="651353" y="796478"/>
              <a:ext cx="11540647" cy="1564858"/>
            </a:xfrm>
            <a:prstGeom prst="rect">
              <a:avLst/>
            </a:prstGeom>
            <a:solidFill>
              <a:srgbClr val="1E154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grpSp>
      <p:sp>
        <p:nvSpPr>
          <p:cNvPr id="6" name="Title">
            <a:extLst>
              <a:ext uri="{FF2B5EF4-FFF2-40B4-BE49-F238E27FC236}">
                <a16:creationId xmlns:a16="http://schemas.microsoft.com/office/drawing/2014/main" id="{F1E599FF-4EB0-4F4B-A674-75EC53C242D4}"/>
              </a:ext>
              <a:ext uri="{C183D7F6-B498-43B3-948B-1728B52AA6E4}">
                <adec:decorative xmlns:adec="http://schemas.microsoft.com/office/drawing/2017/decorative" val="0"/>
              </a:ext>
            </a:extLst>
          </p:cNvPr>
          <p:cNvSpPr>
            <a:spLocks noGrp="1"/>
          </p:cNvSpPr>
          <p:nvPr>
            <p:ph type="title"/>
          </p:nvPr>
        </p:nvSpPr>
        <p:spPr/>
        <p:txBody>
          <a:bodyPr>
            <a:normAutofit/>
          </a:bodyPr>
          <a:lstStyle/>
          <a:p>
            <a:r>
              <a:rPr lang="en-GB" dirty="0">
                <a:latin typeface="Arial Black"/>
              </a:rPr>
              <a:t>Achieving excellence – </a:t>
            </a:r>
            <a:br>
              <a:rPr lang="en-GB" dirty="0"/>
            </a:br>
            <a:r>
              <a:rPr lang="en-GB" dirty="0">
                <a:latin typeface="Arial Black"/>
              </a:rPr>
              <a:t>your tourism awards toolkit 2025/26</a:t>
            </a:r>
            <a:endParaRPr lang="en-US" dirty="0"/>
          </a:p>
        </p:txBody>
      </p:sp>
      <p:sp>
        <p:nvSpPr>
          <p:cNvPr id="4" name="Text Placeholder 3">
            <a:extLst>
              <a:ext uri="{FF2B5EF4-FFF2-40B4-BE49-F238E27FC236}">
                <a16:creationId xmlns:a16="http://schemas.microsoft.com/office/drawing/2014/main" id="{1597C28D-1365-40FA-8AD2-9E8CACB614F6}"/>
              </a:ext>
            </a:extLst>
          </p:cNvPr>
          <p:cNvSpPr>
            <a:spLocks noGrp="1"/>
          </p:cNvSpPr>
          <p:nvPr>
            <p:ph type="body" sz="quarter" idx="13"/>
          </p:nvPr>
        </p:nvSpPr>
        <p:spPr>
          <a:xfrm>
            <a:off x="1001713" y="1988273"/>
            <a:ext cx="7097258" cy="437787"/>
          </a:xfrm>
        </p:spPr>
        <p:txBody>
          <a:bodyPr/>
          <a:lstStyle/>
          <a:p>
            <a:r>
              <a:rPr lang="en-GB" dirty="0"/>
              <a:t>Peak District, Derbyshire &amp; Derby Tourism Awards</a:t>
            </a:r>
          </a:p>
        </p:txBody>
      </p:sp>
      <p:sp>
        <p:nvSpPr>
          <p:cNvPr id="8" name="Text Placeholder 7">
            <a:extLst>
              <a:ext uri="{FF2B5EF4-FFF2-40B4-BE49-F238E27FC236}">
                <a16:creationId xmlns:a16="http://schemas.microsoft.com/office/drawing/2014/main" id="{D527D2C3-DFC4-4DB3-AAC0-07C0E9AA10A3}"/>
              </a:ext>
            </a:extLst>
          </p:cNvPr>
          <p:cNvSpPr>
            <a:spLocks noGrp="1"/>
          </p:cNvSpPr>
          <p:nvPr>
            <p:ph type="body" sz="quarter" idx="18"/>
          </p:nvPr>
        </p:nvSpPr>
        <p:spPr>
          <a:xfrm>
            <a:off x="231715" y="6294092"/>
            <a:ext cx="5174675" cy="349245"/>
          </a:xfrm>
        </p:spPr>
        <p:txBody>
          <a:bodyPr/>
          <a:lstStyle/>
          <a:p>
            <a:r>
              <a:rPr lang="en-GB" sz="2000" dirty="0"/>
              <a:t>© VisitEngland/ DanielaLuquini</a:t>
            </a:r>
          </a:p>
        </p:txBody>
      </p:sp>
      <p:pic>
        <p:nvPicPr>
          <p:cNvPr id="12" name="Logos" descr="VisitEngland logo featuring the word VisitEngland underneath a red and white Tudor rose" title="VisitEngland logo">
            <a:extLst>
              <a:ext uri="{FF2B5EF4-FFF2-40B4-BE49-F238E27FC236}">
                <a16:creationId xmlns:a16="http://schemas.microsoft.com/office/drawing/2014/main" id="{D882CDB4-ACC1-6C4D-85D6-1DFC96C5057A}"/>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800000" y="5628344"/>
            <a:ext cx="975885" cy="790803"/>
          </a:xfrm>
          <a:prstGeom prst="rect">
            <a:avLst/>
          </a:prstGeom>
        </p:spPr>
      </p:pic>
      <p:pic>
        <p:nvPicPr>
          <p:cNvPr id="26" name="Picture 25" descr="A close-up of a logo&#10;&#10;AI-generated content may be incorrect.">
            <a:extLst>
              <a:ext uri="{FF2B5EF4-FFF2-40B4-BE49-F238E27FC236}">
                <a16:creationId xmlns:a16="http://schemas.microsoft.com/office/drawing/2014/main" id="{E12D90CA-9C19-C31C-321B-B961F161D1B1}"/>
              </a:ext>
            </a:extLst>
          </p:cNvPr>
          <p:cNvPicPr>
            <a:picLocks noChangeAspect="1"/>
          </p:cNvPicPr>
          <p:nvPr/>
        </p:nvPicPr>
        <p:blipFill>
          <a:blip r:embed="rId5"/>
          <a:stretch>
            <a:fillRect/>
          </a:stretch>
        </p:blipFill>
        <p:spPr>
          <a:xfrm>
            <a:off x="8743950" y="5760436"/>
            <a:ext cx="1762124" cy="612732"/>
          </a:xfrm>
          <a:prstGeom prst="rect">
            <a:avLst/>
          </a:prstGeom>
        </p:spPr>
      </p:pic>
    </p:spTree>
    <p:extLst>
      <p:ext uri="{BB962C8B-B14F-4D97-AF65-F5344CB8AC3E}">
        <p14:creationId xmlns:p14="http://schemas.microsoft.com/office/powerpoint/2010/main" val="1817347143"/>
      </p:ext>
    </p:extLst>
  </p:cSld>
  <p:clrMapOvr>
    <a:masterClrMapping/>
  </p:clrMapOvr>
  <mc:AlternateContent xmlns:mc="http://schemas.openxmlformats.org/markup-compatibility/2006" xmlns:p14="http://schemas.microsoft.com/office/powerpoint/2010/main">
    <mc:Choice Requires="p14">
      <p:transition spd="slow" p14:dur="2000" advTm="6188"/>
    </mc:Choice>
    <mc:Fallback xmlns="">
      <p:transition spd="slow" advTm="618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ED843C-466B-42C2-8B07-E78C6A096739}"/>
              </a:ext>
            </a:extLst>
          </p:cNvPr>
          <p:cNvSpPr>
            <a:spLocks noGrp="1"/>
          </p:cNvSpPr>
          <p:nvPr>
            <p:ph type="title"/>
          </p:nvPr>
        </p:nvSpPr>
        <p:spPr/>
        <p:txBody>
          <a:bodyPr/>
          <a:lstStyle/>
          <a:p>
            <a:r>
              <a:rPr lang="en-GB" dirty="0"/>
              <a:t>The tourism awards process</a:t>
            </a:r>
          </a:p>
        </p:txBody>
      </p:sp>
      <p:pic>
        <p:nvPicPr>
          <p:cNvPr id="2" name="Picture 1" descr="A close-up of a logo&#10;&#10;AI-generated content may be incorrect.">
            <a:extLst>
              <a:ext uri="{FF2B5EF4-FFF2-40B4-BE49-F238E27FC236}">
                <a16:creationId xmlns:a16="http://schemas.microsoft.com/office/drawing/2014/main" id="{C65A7659-46D4-7A49-0D26-E28313D5A1C6}"/>
              </a:ext>
            </a:extLst>
          </p:cNvPr>
          <p:cNvPicPr>
            <a:picLocks noChangeAspect="1"/>
          </p:cNvPicPr>
          <p:nvPr/>
        </p:nvPicPr>
        <p:blipFill>
          <a:blip r:embed="rId3"/>
          <a:stretch>
            <a:fillRect/>
          </a:stretch>
        </p:blipFill>
        <p:spPr>
          <a:xfrm>
            <a:off x="10086975" y="5760436"/>
            <a:ext cx="1762124" cy="612732"/>
          </a:xfrm>
          <a:prstGeom prst="rect">
            <a:avLst/>
          </a:prstGeom>
        </p:spPr>
      </p:pic>
    </p:spTree>
    <p:extLst>
      <p:ext uri="{BB962C8B-B14F-4D97-AF65-F5344CB8AC3E}">
        <p14:creationId xmlns:p14="http://schemas.microsoft.com/office/powerpoint/2010/main" val="1218854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79C5-E127-4675-99CE-28381FFFC1EF}"/>
              </a:ext>
            </a:extLst>
          </p:cNvPr>
          <p:cNvSpPr>
            <a:spLocks noGrp="1"/>
          </p:cNvSpPr>
          <p:nvPr>
            <p:ph type="title"/>
          </p:nvPr>
        </p:nvSpPr>
        <p:spPr/>
        <p:txBody>
          <a:bodyPr>
            <a:normAutofit fontScale="90000"/>
          </a:bodyPr>
          <a:lstStyle/>
          <a:p>
            <a:r>
              <a:rPr lang="en-GB" dirty="0"/>
              <a:t>Reaching the VisitEngland Awards for Excellence</a:t>
            </a:r>
          </a:p>
        </p:txBody>
      </p:sp>
      <p:graphicFrame>
        <p:nvGraphicFramePr>
          <p:cNvPr id="8" name="Content Placeholder 7" descr="county awards may lead to regional awards and then up to the VisitEngland Awards for Excellence, or county awards may lead directly up to the national VisitEngland Awards for Excellence." title="route to nationals">
            <a:extLst>
              <a:ext uri="{FF2B5EF4-FFF2-40B4-BE49-F238E27FC236}">
                <a16:creationId xmlns:a16="http://schemas.microsoft.com/office/drawing/2014/main" id="{5E391529-2D4C-40B9-A851-56F698AED5BA}"/>
              </a:ext>
            </a:extLst>
          </p:cNvPr>
          <p:cNvGraphicFramePr>
            <a:graphicFrameLocks noGrp="1"/>
          </p:cNvGraphicFramePr>
          <p:nvPr>
            <p:ph sz="quarter" idx="10"/>
            <p:extLst>
              <p:ext uri="{D42A27DB-BD31-4B8C-83A1-F6EECF244321}">
                <p14:modId xmlns:p14="http://schemas.microsoft.com/office/powerpoint/2010/main" val="3579319397"/>
              </p:ext>
            </p:extLst>
          </p:nvPr>
        </p:nvGraphicFramePr>
        <p:xfrm>
          <a:off x="0" y="1157288"/>
          <a:ext cx="12192000" cy="4984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close-up of a logo&#10;&#10;AI-generated content may be incorrect.">
            <a:extLst>
              <a:ext uri="{FF2B5EF4-FFF2-40B4-BE49-F238E27FC236}">
                <a16:creationId xmlns:a16="http://schemas.microsoft.com/office/drawing/2014/main" id="{8B401E38-F86F-1D17-C49B-E1D61D629B5A}"/>
              </a:ext>
            </a:extLst>
          </p:cNvPr>
          <p:cNvPicPr>
            <a:picLocks noChangeAspect="1"/>
          </p:cNvPicPr>
          <p:nvPr/>
        </p:nvPicPr>
        <p:blipFill>
          <a:blip r:embed="rId8"/>
          <a:stretch>
            <a:fillRect/>
          </a:stretch>
        </p:blipFill>
        <p:spPr>
          <a:xfrm>
            <a:off x="10209232" y="6373168"/>
            <a:ext cx="963646" cy="335082"/>
          </a:xfrm>
          <a:prstGeom prst="rect">
            <a:avLst/>
          </a:prstGeom>
        </p:spPr>
      </p:pic>
    </p:spTree>
    <p:extLst>
      <p:ext uri="{BB962C8B-B14F-4D97-AF65-F5344CB8AC3E}">
        <p14:creationId xmlns:p14="http://schemas.microsoft.com/office/powerpoint/2010/main" val="813807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B0E597D-D471-42D5-8915-2EF5A50034F8}"/>
              </a:ext>
            </a:extLst>
          </p:cNvPr>
          <p:cNvSpPr>
            <a:spLocks noGrp="1"/>
          </p:cNvSpPr>
          <p:nvPr>
            <p:ph type="title"/>
          </p:nvPr>
        </p:nvSpPr>
        <p:spPr/>
        <p:txBody>
          <a:bodyPr>
            <a:normAutofit fontScale="90000"/>
          </a:bodyPr>
          <a:lstStyle/>
          <a:p>
            <a:r>
              <a:rPr lang="en-US" dirty="0"/>
              <a:t>The Core Categories</a:t>
            </a:r>
            <a:endParaRPr lang="en-GB" dirty="0"/>
          </a:p>
        </p:txBody>
      </p:sp>
      <p:sp>
        <p:nvSpPr>
          <p:cNvPr id="16" name="Content Placeholder 15">
            <a:extLst>
              <a:ext uri="{FF2B5EF4-FFF2-40B4-BE49-F238E27FC236}">
                <a16:creationId xmlns:a16="http://schemas.microsoft.com/office/drawing/2014/main" id="{0E004C81-CF17-42C3-AA48-0BB097F74856}"/>
              </a:ext>
            </a:extLst>
          </p:cNvPr>
          <p:cNvSpPr>
            <a:spLocks noGrp="1"/>
          </p:cNvSpPr>
          <p:nvPr>
            <p:ph sz="quarter" idx="19"/>
          </p:nvPr>
        </p:nvSpPr>
        <p:spPr>
          <a:xfrm>
            <a:off x="325439" y="1158876"/>
            <a:ext cx="6159274" cy="4979987"/>
          </a:xfrm>
        </p:spPr>
        <p:txBody>
          <a:bodyPr lIns="91440" tIns="0" rIns="91440" bIns="0" anchor="t"/>
          <a:lstStyle/>
          <a:p>
            <a:pPr marL="271145" lvl="1" indent="-271145">
              <a:lnSpc>
                <a:spcPct val="150000"/>
              </a:lnSpc>
            </a:pPr>
            <a:r>
              <a:rPr lang="en-GB" sz="2200" dirty="0"/>
              <a:t>Accessible &amp; Inclusive Tourism</a:t>
            </a:r>
            <a:endParaRPr lang="en-US" sz="2200" dirty="0"/>
          </a:p>
          <a:p>
            <a:pPr marL="271145" lvl="1" indent="-271145">
              <a:lnSpc>
                <a:spcPct val="150000"/>
              </a:lnSpc>
            </a:pPr>
            <a:r>
              <a:rPr lang="en-GB" sz="2200" dirty="0"/>
              <a:t>B&amp;B and Guesthouse of the Year</a:t>
            </a:r>
            <a:endParaRPr lang="en-GB" sz="2200" dirty="0">
              <a:cs typeface="Arial" panose="020B0604020202020204"/>
            </a:endParaRPr>
          </a:p>
          <a:p>
            <a:pPr marL="271145" lvl="1" indent="-271145">
              <a:lnSpc>
                <a:spcPct val="150000"/>
              </a:lnSpc>
            </a:pPr>
            <a:r>
              <a:rPr lang="en-GB" sz="2200" dirty="0"/>
              <a:t>Camping, Glamping &amp; Holiday Park of the Year</a:t>
            </a:r>
            <a:endParaRPr lang="en-GB" sz="2200" dirty="0">
              <a:cs typeface="Arial" panose="020B0604020202020204"/>
            </a:endParaRPr>
          </a:p>
          <a:p>
            <a:pPr marL="271145" lvl="1" indent="-271145">
              <a:lnSpc>
                <a:spcPct val="150000"/>
              </a:lnSpc>
            </a:pPr>
            <a:r>
              <a:rPr lang="en-GB" sz="2200" dirty="0"/>
              <a:t>Experience of the Year</a:t>
            </a:r>
          </a:p>
          <a:p>
            <a:pPr marL="271145" lvl="1" indent="-271145">
              <a:lnSpc>
                <a:spcPct val="150000"/>
              </a:lnSpc>
            </a:pPr>
            <a:r>
              <a:rPr lang="en-GB" sz="2200" dirty="0">
                <a:cs typeface="Arial"/>
              </a:rPr>
              <a:t>Hotel of the Year</a:t>
            </a:r>
          </a:p>
          <a:p>
            <a:pPr marL="271145" lvl="1" indent="-271145">
              <a:lnSpc>
                <a:spcPct val="150000"/>
              </a:lnSpc>
            </a:pPr>
            <a:r>
              <a:rPr lang="en-GB" sz="2200" dirty="0"/>
              <a:t>New Tourism Business of the Year</a:t>
            </a:r>
          </a:p>
          <a:p>
            <a:pPr marL="271145" lvl="1" indent="-271145">
              <a:lnSpc>
                <a:spcPct val="150000"/>
              </a:lnSpc>
            </a:pPr>
            <a:r>
              <a:rPr lang="en-GB" sz="2200" dirty="0">
                <a:cs typeface="Arial" panose="020B0604020202020204"/>
              </a:rPr>
              <a:t>Pub of the Year</a:t>
            </a:r>
          </a:p>
          <a:p>
            <a:pPr marL="271145" lvl="1" indent="-271145">
              <a:lnSpc>
                <a:spcPct val="150000"/>
              </a:lnSpc>
            </a:pPr>
            <a:r>
              <a:rPr lang="en-GB" sz="2200" dirty="0">
                <a:cs typeface="Arial" panose="020B0604020202020204"/>
              </a:rPr>
              <a:t>Regenerative Tourism Award</a:t>
            </a:r>
            <a:endParaRPr lang="en-US" sz="2200" dirty="0">
              <a:cs typeface="Arial" panose="020B0604020202020204"/>
            </a:endParaRPr>
          </a:p>
          <a:p>
            <a:pPr marL="0" lvl="1" indent="0">
              <a:lnSpc>
                <a:spcPct val="150000"/>
              </a:lnSpc>
              <a:buNone/>
            </a:pPr>
            <a:endParaRPr lang="en-GB" sz="2000" dirty="0">
              <a:cs typeface="Arial"/>
            </a:endParaRPr>
          </a:p>
          <a:p>
            <a:pPr marL="0" lvl="1" indent="0">
              <a:buNone/>
            </a:pPr>
            <a:endParaRPr lang="en-GB" sz="2400" dirty="0">
              <a:cs typeface="Arial" panose="020B0604020202020204"/>
            </a:endParaRPr>
          </a:p>
          <a:p>
            <a:pPr marL="271145" lvl="1" indent="-271145"/>
            <a:endParaRPr lang="en-GB" sz="2400" dirty="0">
              <a:cs typeface="Arial" panose="020B0604020202020204"/>
            </a:endParaRPr>
          </a:p>
          <a:p>
            <a:endParaRPr lang="en-GB" dirty="0">
              <a:cs typeface="Arial" panose="020B0604020202020204"/>
            </a:endParaRPr>
          </a:p>
        </p:txBody>
      </p:sp>
      <p:sp>
        <p:nvSpPr>
          <p:cNvPr id="6" name="Content Placeholder 15">
            <a:extLst>
              <a:ext uri="{FF2B5EF4-FFF2-40B4-BE49-F238E27FC236}">
                <a16:creationId xmlns:a16="http://schemas.microsoft.com/office/drawing/2014/main" id="{5CB0F5A6-5C60-6B49-39F1-E5D77C14DFF1}"/>
              </a:ext>
            </a:extLst>
          </p:cNvPr>
          <p:cNvSpPr txBox="1">
            <a:spLocks/>
          </p:cNvSpPr>
          <p:nvPr/>
        </p:nvSpPr>
        <p:spPr>
          <a:xfrm>
            <a:off x="6789513" y="1127033"/>
            <a:ext cx="5402487" cy="4979987"/>
          </a:xfrm>
          <a:prstGeom prst="rect">
            <a:avLst/>
          </a:prstGeom>
        </p:spPr>
        <p:txBody>
          <a:bodyPr lIns="91440" tIns="0" rIns="91440" bIns="0" anchor="t"/>
          <a:lstStyle>
            <a:lvl1pPr marL="0" indent="0" algn="l" defTabSz="914400" rtl="0" eaLnBrk="1" latinLnBrk="0" hangingPunct="1">
              <a:lnSpc>
                <a:spcPct val="100000"/>
              </a:lnSpc>
              <a:spcBef>
                <a:spcPts val="0"/>
              </a:spcBef>
              <a:spcAft>
                <a:spcPts val="600"/>
              </a:spcAft>
              <a:buClr>
                <a:srgbClr val="E41F18"/>
              </a:buClr>
              <a:buFont typeface="Arial" panose="020B0604020202020204" pitchFamily="34" charset="0"/>
              <a:buNone/>
              <a:defRPr lang="en-US" sz="1600" kern="1200" baseline="0">
                <a:solidFill>
                  <a:schemeClr val="accent1"/>
                </a:solidFill>
                <a:latin typeface="+mn-lt"/>
                <a:ea typeface="+mn-ea"/>
                <a:cs typeface="+mn-cs"/>
              </a:defRPr>
            </a:lvl1pPr>
            <a:lvl2pPr marL="271463" indent="-271463"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2pPr>
            <a:lvl3pPr marL="533400" indent="-261938"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3pPr>
            <a:lvl4pPr marL="806450" indent="-273050" algn="l" defTabSz="914400" rtl="0" eaLnBrk="1" latinLnBrk="0" hangingPunct="1">
              <a:lnSpc>
                <a:spcPct val="100000"/>
              </a:lnSpc>
              <a:spcBef>
                <a:spcPts val="0"/>
              </a:spcBef>
              <a:spcAft>
                <a:spcPts val="600"/>
              </a:spcAft>
              <a:buClr>
                <a:srgbClr val="E41F18"/>
              </a:buClr>
              <a:buFont typeface="Arial" panose="020B0604020202020204" pitchFamily="34" charset="0"/>
              <a:buChar char="•"/>
              <a:defRPr lang="en-US" sz="1600" kern="1200" baseline="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E41F18"/>
              </a:buClr>
              <a:buFont typeface="Arial" panose="020B0604020202020204" pitchFamily="34" charset="0"/>
              <a:buChar char="•"/>
              <a:defRPr lang="en-GB" sz="1800" kern="1200" baseline="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1145" lvl="1" indent="-271145">
              <a:lnSpc>
                <a:spcPct val="150000"/>
              </a:lnSpc>
            </a:pPr>
            <a:r>
              <a:rPr lang="en-GB" sz="2200" dirty="0"/>
              <a:t>Regenerative Tourism Award</a:t>
            </a:r>
            <a:endParaRPr lang="en-GB" sz="2200" dirty="0">
              <a:cs typeface="Arial"/>
            </a:endParaRPr>
          </a:p>
          <a:p>
            <a:pPr marL="271145" lvl="1" indent="-271145">
              <a:lnSpc>
                <a:spcPct val="150000"/>
              </a:lnSpc>
            </a:pPr>
            <a:r>
              <a:rPr lang="en-GB" sz="2200" dirty="0"/>
              <a:t>Self Catering Accommodation of the Year</a:t>
            </a:r>
            <a:endParaRPr lang="en-GB" sz="2200" dirty="0">
              <a:cs typeface="Arial"/>
            </a:endParaRPr>
          </a:p>
          <a:p>
            <a:pPr marL="271145" lvl="1" indent="-271145">
              <a:lnSpc>
                <a:spcPct val="150000"/>
              </a:lnSpc>
            </a:pPr>
            <a:r>
              <a:rPr lang="en-GB" sz="2200" dirty="0"/>
              <a:t>Taste of the Peak District, Derbyshire &amp; Derby Award – Café/Tearoom</a:t>
            </a:r>
          </a:p>
          <a:p>
            <a:pPr marL="271145" lvl="1" indent="-271145">
              <a:lnSpc>
                <a:spcPct val="150000"/>
              </a:lnSpc>
            </a:pPr>
            <a:r>
              <a:rPr lang="en-GB" sz="2200" dirty="0">
                <a:cs typeface="Arial"/>
              </a:rPr>
              <a:t>Taste of the Peak District, Derbyshire &amp; Derby Award - Restaurant</a:t>
            </a:r>
          </a:p>
          <a:p>
            <a:pPr marL="271145" lvl="1" indent="-271145">
              <a:lnSpc>
                <a:spcPct val="150000"/>
              </a:lnSpc>
            </a:pPr>
            <a:r>
              <a:rPr lang="en-GB" sz="2200" dirty="0"/>
              <a:t>Unsung Hero Award</a:t>
            </a:r>
          </a:p>
          <a:p>
            <a:pPr marL="271145" lvl="1" indent="-271145">
              <a:lnSpc>
                <a:spcPct val="150000"/>
              </a:lnSpc>
            </a:pPr>
            <a:r>
              <a:rPr lang="en-GB" sz="2200" dirty="0">
                <a:cs typeface="Arial" panose="020B0604020202020204"/>
              </a:rPr>
              <a:t>Visitor Attraction of the Year</a:t>
            </a:r>
          </a:p>
          <a:p>
            <a:pPr marL="271145" lvl="1" indent="-271145"/>
            <a:endParaRPr lang="en-GB" sz="2400" dirty="0">
              <a:cs typeface="Arial" panose="020B0604020202020204"/>
            </a:endParaRPr>
          </a:p>
          <a:p>
            <a:endParaRPr lang="en-GB" dirty="0"/>
          </a:p>
        </p:txBody>
      </p:sp>
      <p:pic>
        <p:nvPicPr>
          <p:cNvPr id="2" name="Picture 1" descr="A close-up of a logo&#10;&#10;AI-generated content may be incorrect.">
            <a:extLst>
              <a:ext uri="{FF2B5EF4-FFF2-40B4-BE49-F238E27FC236}">
                <a16:creationId xmlns:a16="http://schemas.microsoft.com/office/drawing/2014/main" id="{1731CB4C-5B69-EE37-EC74-60FBE14C3FA6}"/>
              </a:ext>
            </a:extLst>
          </p:cNvPr>
          <p:cNvPicPr>
            <a:picLocks noChangeAspect="1"/>
          </p:cNvPicPr>
          <p:nvPr/>
        </p:nvPicPr>
        <p:blipFill>
          <a:blip r:embed="rId3"/>
          <a:stretch>
            <a:fillRect/>
          </a:stretch>
        </p:blipFill>
        <p:spPr>
          <a:xfrm>
            <a:off x="10209232" y="6373168"/>
            <a:ext cx="963646" cy="335082"/>
          </a:xfrm>
          <a:prstGeom prst="rect">
            <a:avLst/>
          </a:prstGeom>
        </p:spPr>
      </p:pic>
    </p:spTree>
    <p:extLst>
      <p:ext uri="{BB962C8B-B14F-4D97-AF65-F5344CB8AC3E}">
        <p14:creationId xmlns:p14="http://schemas.microsoft.com/office/powerpoint/2010/main" val="877619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B0E597D-D471-42D5-8915-2EF5A50034F8}"/>
              </a:ext>
            </a:extLst>
          </p:cNvPr>
          <p:cNvSpPr>
            <a:spLocks noGrp="1"/>
          </p:cNvSpPr>
          <p:nvPr>
            <p:ph type="title"/>
          </p:nvPr>
        </p:nvSpPr>
        <p:spPr/>
        <p:txBody>
          <a:bodyPr>
            <a:normAutofit fontScale="90000"/>
          </a:bodyPr>
          <a:lstStyle/>
          <a:p>
            <a:r>
              <a:rPr lang="en-US" dirty="0"/>
              <a:t>The Local Categories</a:t>
            </a:r>
            <a:endParaRPr lang="en-GB" dirty="0"/>
          </a:p>
        </p:txBody>
      </p:sp>
      <p:sp>
        <p:nvSpPr>
          <p:cNvPr id="4" name="Content Placeholder 3">
            <a:extLst>
              <a:ext uri="{FF2B5EF4-FFF2-40B4-BE49-F238E27FC236}">
                <a16:creationId xmlns:a16="http://schemas.microsoft.com/office/drawing/2014/main" id="{1E2D571A-044A-F3C4-E074-7A3F5593C3E4}"/>
              </a:ext>
            </a:extLst>
          </p:cNvPr>
          <p:cNvSpPr>
            <a:spLocks noGrp="1"/>
          </p:cNvSpPr>
          <p:nvPr>
            <p:ph sz="quarter" idx="19"/>
          </p:nvPr>
        </p:nvSpPr>
        <p:spPr/>
        <p:txBody>
          <a:bodyPr/>
          <a:lstStyle/>
          <a:p>
            <a:pPr marL="285750" indent="-285750">
              <a:buFont typeface="Arial" panose="020B0604020202020204" pitchFamily="34" charset="0"/>
              <a:buChar char="•"/>
            </a:pPr>
            <a:r>
              <a:rPr lang="en-GB" sz="2800" dirty="0"/>
              <a:t>Dog Friendly Tourism Business</a:t>
            </a:r>
          </a:p>
          <a:p>
            <a:pPr marL="285750" indent="-285750">
              <a:buFont typeface="Arial" panose="020B0604020202020204" pitchFamily="34" charset="0"/>
              <a:buChar char="•"/>
            </a:pPr>
            <a:r>
              <a:rPr lang="en-GB" sz="2800" dirty="0"/>
              <a:t>Family Friendly Tourism Business</a:t>
            </a:r>
          </a:p>
          <a:p>
            <a:pPr marL="285750" indent="-285750">
              <a:buFont typeface="Arial" panose="020B0604020202020204" pitchFamily="34" charset="0"/>
              <a:buChar char="•"/>
            </a:pPr>
            <a:r>
              <a:rPr lang="en-GB" sz="2800" dirty="0"/>
              <a:t>Festival or Event of the Year</a:t>
            </a:r>
          </a:p>
          <a:p>
            <a:pPr marL="285750" indent="-285750">
              <a:buFont typeface="Arial" panose="020B0604020202020204" pitchFamily="34" charset="0"/>
              <a:buChar char="•"/>
            </a:pPr>
            <a:r>
              <a:rPr lang="en-GB" sz="2800" dirty="0"/>
              <a:t>Team of the Year</a:t>
            </a:r>
          </a:p>
          <a:p>
            <a:pPr marL="285750" indent="-285750">
              <a:buFont typeface="Arial" panose="020B0604020202020204" pitchFamily="34" charset="0"/>
              <a:buChar char="•"/>
            </a:pPr>
            <a:r>
              <a:rPr lang="en-GB" sz="2800" dirty="0"/>
              <a:t>Tourism Young Achiever</a:t>
            </a:r>
          </a:p>
        </p:txBody>
      </p:sp>
      <p:pic>
        <p:nvPicPr>
          <p:cNvPr id="6" name="Picture 5" descr="A close-up of a logo&#10;&#10;AI-generated content may be incorrect.">
            <a:extLst>
              <a:ext uri="{FF2B5EF4-FFF2-40B4-BE49-F238E27FC236}">
                <a16:creationId xmlns:a16="http://schemas.microsoft.com/office/drawing/2014/main" id="{C1D6BCAD-7F10-CFE8-BABE-DABC2755B38A}"/>
              </a:ext>
            </a:extLst>
          </p:cNvPr>
          <p:cNvPicPr>
            <a:picLocks noChangeAspect="1"/>
          </p:cNvPicPr>
          <p:nvPr/>
        </p:nvPicPr>
        <p:blipFill>
          <a:blip r:embed="rId3"/>
          <a:stretch>
            <a:fillRect/>
          </a:stretch>
        </p:blipFill>
        <p:spPr>
          <a:xfrm>
            <a:off x="10209232" y="6373168"/>
            <a:ext cx="963646" cy="335082"/>
          </a:xfrm>
          <a:prstGeom prst="rect">
            <a:avLst/>
          </a:prstGeom>
        </p:spPr>
      </p:pic>
    </p:spTree>
    <p:extLst>
      <p:ext uri="{BB962C8B-B14F-4D97-AF65-F5344CB8AC3E}">
        <p14:creationId xmlns:p14="http://schemas.microsoft.com/office/powerpoint/2010/main" val="3255460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8C6F7-9FBD-4A9F-A7D3-8FC5CF9BDE9D}"/>
              </a:ext>
            </a:extLst>
          </p:cNvPr>
          <p:cNvSpPr>
            <a:spLocks noGrp="1"/>
          </p:cNvSpPr>
          <p:nvPr>
            <p:ph type="title"/>
          </p:nvPr>
        </p:nvSpPr>
        <p:spPr/>
        <p:txBody>
          <a:bodyPr>
            <a:normAutofit fontScale="90000"/>
          </a:bodyPr>
          <a:lstStyle/>
          <a:p>
            <a:r>
              <a:rPr lang="en-GB" dirty="0"/>
              <a:t>The application system</a:t>
            </a:r>
          </a:p>
        </p:txBody>
      </p:sp>
      <p:sp>
        <p:nvSpPr>
          <p:cNvPr id="3" name="TextBox 2">
            <a:extLst>
              <a:ext uri="{FF2B5EF4-FFF2-40B4-BE49-F238E27FC236}">
                <a16:creationId xmlns:a16="http://schemas.microsoft.com/office/drawing/2014/main" id="{11F8023D-5D26-4462-B753-50B9DD8ED8BD}"/>
              </a:ext>
            </a:extLst>
          </p:cNvPr>
          <p:cNvSpPr txBox="1"/>
          <p:nvPr/>
        </p:nvSpPr>
        <p:spPr>
          <a:xfrm>
            <a:off x="533276" y="4911106"/>
            <a:ext cx="7128124" cy="1508105"/>
          </a:xfrm>
          <a:prstGeom prst="rect">
            <a:avLst/>
          </a:prstGeom>
          <a:noFill/>
        </p:spPr>
        <p:txBody>
          <a:bodyPr wrap="square" rtlCol="0">
            <a:spAutoFit/>
          </a:bodyPr>
          <a:lstStyle/>
          <a:p>
            <a:r>
              <a:rPr lang="en-GB" sz="2000" b="1" dirty="0">
                <a:solidFill>
                  <a:srgbClr val="120742"/>
                </a:solidFill>
              </a:rPr>
              <a:t>Find out more about the categories:</a:t>
            </a:r>
          </a:p>
          <a:p>
            <a:r>
              <a:rPr lang="en-GB" b="1" dirty="0">
                <a:solidFill>
                  <a:schemeClr val="accent1"/>
                </a:solidFill>
                <a:hlinkClick r:id="rId3"/>
              </a:rPr>
              <a:t>https://visitpeakdistrict.com/industry/events/category/tourism-awards</a:t>
            </a:r>
            <a:endParaRPr lang="en-GB" b="1" dirty="0">
              <a:solidFill>
                <a:schemeClr val="accent1"/>
              </a:solidFill>
            </a:endParaRPr>
          </a:p>
          <a:p>
            <a:r>
              <a:rPr lang="en-GB" dirty="0">
                <a:solidFill>
                  <a:srgbClr val="120742"/>
                </a:solidFill>
                <a:hlinkClick r:id="rId4"/>
              </a:rPr>
              <a:t>visitbritain.org/business-advice/visitengland-awards-excellence/</a:t>
            </a:r>
            <a:r>
              <a:rPr lang="en-GB" dirty="0" err="1">
                <a:solidFill>
                  <a:srgbClr val="120742"/>
                </a:solidFill>
                <a:hlinkClick r:id="rId4"/>
              </a:rPr>
              <a:t>visitengland</a:t>
            </a:r>
            <a:r>
              <a:rPr lang="en-GB" dirty="0">
                <a:solidFill>
                  <a:srgbClr val="120742"/>
                </a:solidFill>
                <a:hlinkClick r:id="rId4"/>
              </a:rPr>
              <a:t>-awards-excellence-award-categories</a:t>
            </a:r>
            <a:endParaRPr lang="en-GB" dirty="0">
              <a:solidFill>
                <a:srgbClr val="120742"/>
              </a:solidFill>
            </a:endParaRPr>
          </a:p>
        </p:txBody>
      </p:sp>
      <p:pic>
        <p:nvPicPr>
          <p:cNvPr id="7" name="Picture 6">
            <a:extLst>
              <a:ext uri="{FF2B5EF4-FFF2-40B4-BE49-F238E27FC236}">
                <a16:creationId xmlns:a16="http://schemas.microsoft.com/office/drawing/2014/main" id="{04A07F5A-42DB-400C-B1FC-3F31188E627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5118" y="1195511"/>
            <a:ext cx="5280882" cy="3480645"/>
          </a:xfrm>
          <a:prstGeom prst="rect">
            <a:avLst/>
          </a:prstGeom>
        </p:spPr>
      </p:pic>
      <p:pic>
        <p:nvPicPr>
          <p:cNvPr id="4" name="Picture 3">
            <a:extLst>
              <a:ext uri="{FF2B5EF4-FFF2-40B4-BE49-F238E27FC236}">
                <a16:creationId xmlns:a16="http://schemas.microsoft.com/office/drawing/2014/main" id="{E088271E-179E-B3BA-0EE4-55E7D081BB19}"/>
              </a:ext>
            </a:extLst>
          </p:cNvPr>
          <p:cNvPicPr>
            <a:picLocks noChangeAspect="1"/>
          </p:cNvPicPr>
          <p:nvPr/>
        </p:nvPicPr>
        <p:blipFill>
          <a:blip r:embed="rId6"/>
          <a:srcRect l="50000" t="8788" r="22102" b="11516"/>
          <a:stretch/>
        </p:blipFill>
        <p:spPr>
          <a:xfrm>
            <a:off x="8312488" y="388938"/>
            <a:ext cx="3574712" cy="5744292"/>
          </a:xfrm>
          <a:prstGeom prst="rect">
            <a:avLst/>
          </a:prstGeom>
        </p:spPr>
      </p:pic>
      <p:pic>
        <p:nvPicPr>
          <p:cNvPr id="5" name="Picture 4" descr="A close-up of a logo&#10;&#10;AI-generated content may be incorrect.">
            <a:extLst>
              <a:ext uri="{FF2B5EF4-FFF2-40B4-BE49-F238E27FC236}">
                <a16:creationId xmlns:a16="http://schemas.microsoft.com/office/drawing/2014/main" id="{C717584C-98BD-1C03-DFBF-D3BD6396683A}"/>
              </a:ext>
            </a:extLst>
          </p:cNvPr>
          <p:cNvPicPr>
            <a:picLocks noChangeAspect="1"/>
          </p:cNvPicPr>
          <p:nvPr/>
        </p:nvPicPr>
        <p:blipFill>
          <a:blip r:embed="rId7"/>
          <a:stretch>
            <a:fillRect/>
          </a:stretch>
        </p:blipFill>
        <p:spPr>
          <a:xfrm>
            <a:off x="10209232" y="6373168"/>
            <a:ext cx="963646" cy="335082"/>
          </a:xfrm>
          <a:prstGeom prst="rect">
            <a:avLst/>
          </a:prstGeom>
        </p:spPr>
      </p:pic>
    </p:spTree>
    <p:extLst>
      <p:ext uri="{BB962C8B-B14F-4D97-AF65-F5344CB8AC3E}">
        <p14:creationId xmlns:p14="http://schemas.microsoft.com/office/powerpoint/2010/main" val="2719085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GB" sz="2900" dirty="0"/>
              <a:t>The Judging Process</a:t>
            </a:r>
            <a:endParaRPr sz="2900" dirty="0"/>
          </a:p>
        </p:txBody>
      </p:sp>
      <p:sp>
        <p:nvSpPr>
          <p:cNvPr id="5" name="Text Placeholder 3"/>
          <p:cNvSpPr>
            <a:spLocks noGrp="1"/>
          </p:cNvSpPr>
          <p:nvPr>
            <p:ph type="body" sz="quarter" idx="11"/>
          </p:nvPr>
        </p:nvSpPr>
        <p:spPr bwMode="auto"/>
        <p:txBody>
          <a:bodyPr/>
          <a:lstStyle/>
          <a:p>
            <a:pPr>
              <a:defRPr/>
            </a:pPr>
            <a:endParaRPr lang="en-GB" dirty="0"/>
          </a:p>
        </p:txBody>
      </p:sp>
      <p:sp>
        <p:nvSpPr>
          <p:cNvPr id="7" name="Oval 2"/>
          <p:cNvSpPr/>
          <p:nvPr/>
        </p:nvSpPr>
        <p:spPr bwMode="auto">
          <a:xfrm>
            <a:off x="55392" y="1288837"/>
            <a:ext cx="1375486" cy="135229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ptos" panose="02110004020202020204"/>
                <a:ea typeface="+mn-ea"/>
                <a:cs typeface="+mn-cs"/>
              </a:rPr>
              <a:t>Business Enters Awards</a:t>
            </a:r>
            <a:endParaRPr kumimoji="0"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Arrow: Right 5"/>
          <p:cNvSpPr/>
          <p:nvPr/>
        </p:nvSpPr>
        <p:spPr bwMode="auto">
          <a:xfrm>
            <a:off x="1500175" y="1738452"/>
            <a:ext cx="653143" cy="358220"/>
          </a:xfrm>
          <a:prstGeom prst="rightArrow">
            <a:avLst>
              <a:gd name="adj1" fmla="val 5000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Oval 11"/>
          <p:cNvSpPr/>
          <p:nvPr/>
        </p:nvSpPr>
        <p:spPr bwMode="auto">
          <a:xfrm>
            <a:off x="2288623" y="1317224"/>
            <a:ext cx="1375485" cy="1369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ptos" panose="02110004020202020204"/>
                <a:ea typeface="+mn-ea"/>
                <a:cs typeface="+mn-cs"/>
              </a:rPr>
              <a:t>Eligibility &amp; Round 1 Judging</a:t>
            </a:r>
            <a:endParaRPr kumimoji="0"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Oval 12"/>
          <p:cNvSpPr/>
          <p:nvPr/>
        </p:nvSpPr>
        <p:spPr bwMode="auto">
          <a:xfrm>
            <a:off x="4543741" y="1313408"/>
            <a:ext cx="1309133" cy="1352294"/>
          </a:xfrm>
          <a:prstGeom prst="ellipse">
            <a:avLst/>
          </a:prstGeom>
          <a:solidFill>
            <a:srgbClr val="E953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ptos" panose="02110004020202020204"/>
                <a:ea typeface="+mn-ea"/>
                <a:cs typeface="+mn-cs"/>
              </a:rPr>
              <a:t>Round 2 visits agreed</a:t>
            </a:r>
            <a:endParaRPr kumimoji="0"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Arrow: Right 13"/>
          <p:cNvSpPr/>
          <p:nvPr/>
        </p:nvSpPr>
        <p:spPr bwMode="auto">
          <a:xfrm>
            <a:off x="3777353" y="1784454"/>
            <a:ext cx="653143" cy="358220"/>
          </a:xfrm>
          <a:prstGeom prst="rightArrow">
            <a:avLst>
              <a:gd name="adj1" fmla="val 5000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Oval 14"/>
          <p:cNvSpPr/>
          <p:nvPr/>
        </p:nvSpPr>
        <p:spPr bwMode="auto">
          <a:xfrm>
            <a:off x="6595965" y="1257541"/>
            <a:ext cx="1316769" cy="1383590"/>
          </a:xfrm>
          <a:prstGeom prst="ellipse">
            <a:avLst/>
          </a:prstGeom>
          <a:solidFill>
            <a:srgbClr val="E953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ptos" panose="02110004020202020204"/>
                <a:ea typeface="+mn-ea"/>
                <a:cs typeface="+mn-cs"/>
              </a:rPr>
              <a:t>Visits take place</a:t>
            </a:r>
            <a:endParaRPr kumimoji="0"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Arrow: Right 15"/>
          <p:cNvSpPr/>
          <p:nvPr/>
        </p:nvSpPr>
        <p:spPr bwMode="auto">
          <a:xfrm>
            <a:off x="5942822" y="1833377"/>
            <a:ext cx="592009" cy="295067"/>
          </a:xfrm>
          <a:prstGeom prst="rightArrow">
            <a:avLst>
              <a:gd name="adj1" fmla="val 5000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Oval 16"/>
          <p:cNvSpPr/>
          <p:nvPr/>
        </p:nvSpPr>
        <p:spPr bwMode="auto">
          <a:xfrm>
            <a:off x="8708234" y="1313408"/>
            <a:ext cx="1206239" cy="13277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ptos" panose="02110004020202020204"/>
                <a:ea typeface="+mn-ea"/>
                <a:cs typeface="+mn-cs"/>
              </a:rPr>
              <a:t>Winners are decided</a:t>
            </a:r>
            <a:endParaRPr kumimoji="0"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Arrow: Right 17"/>
          <p:cNvSpPr/>
          <p:nvPr/>
        </p:nvSpPr>
        <p:spPr bwMode="auto">
          <a:xfrm>
            <a:off x="8002681" y="1770225"/>
            <a:ext cx="653143" cy="358220"/>
          </a:xfrm>
          <a:prstGeom prst="rightArrow">
            <a:avLst>
              <a:gd name="adj1" fmla="val 5000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Oval 18"/>
          <p:cNvSpPr/>
          <p:nvPr/>
        </p:nvSpPr>
        <p:spPr bwMode="auto">
          <a:xfrm>
            <a:off x="10758184" y="1313408"/>
            <a:ext cx="1168320" cy="123354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ptos" panose="02110004020202020204"/>
                <a:ea typeface="+mn-ea"/>
                <a:cs typeface="+mn-cs"/>
              </a:rPr>
              <a:t>Entrants advised if finalists</a:t>
            </a:r>
            <a:endParaRPr kumimoji="0"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Arrow: Right 19"/>
          <p:cNvSpPr/>
          <p:nvPr/>
        </p:nvSpPr>
        <p:spPr bwMode="auto">
          <a:xfrm>
            <a:off x="9997577" y="1770224"/>
            <a:ext cx="653143" cy="358220"/>
          </a:xfrm>
          <a:prstGeom prst="rightArrow">
            <a:avLst>
              <a:gd name="adj1" fmla="val 5000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Arrow: Right 20"/>
          <p:cNvSpPr/>
          <p:nvPr/>
        </p:nvSpPr>
        <p:spPr bwMode="auto">
          <a:xfrm rot="5400000">
            <a:off x="11000625" y="2887645"/>
            <a:ext cx="851248" cy="358220"/>
          </a:xfrm>
          <a:prstGeom prst="rightArrow">
            <a:avLst>
              <a:gd name="adj1" fmla="val 5000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Oval 21"/>
          <p:cNvSpPr/>
          <p:nvPr/>
        </p:nvSpPr>
        <p:spPr bwMode="auto">
          <a:xfrm>
            <a:off x="10840874" y="3566388"/>
            <a:ext cx="1309133" cy="127956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ptos" panose="02110004020202020204"/>
                <a:ea typeface="+mn-ea"/>
                <a:cs typeface="+mn-cs"/>
              </a:rPr>
              <a:t>Local Awards Event </a:t>
            </a:r>
            <a:endParaRPr kumimoji="0"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Oval 22"/>
          <p:cNvSpPr/>
          <p:nvPr/>
        </p:nvSpPr>
        <p:spPr bwMode="auto">
          <a:xfrm>
            <a:off x="8754562" y="3624265"/>
            <a:ext cx="1309133" cy="12795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ptos" panose="02110004020202020204"/>
                <a:ea typeface="+mn-ea"/>
                <a:cs typeface="+mn-cs"/>
              </a:rPr>
              <a:t>Feedback  sent to every entrant</a:t>
            </a:r>
            <a:endParaRPr kumimoji="0"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Arrow: Right 23"/>
          <p:cNvSpPr/>
          <p:nvPr/>
        </p:nvSpPr>
        <p:spPr bwMode="auto">
          <a:xfrm rot="10800000">
            <a:off x="10105041" y="4028691"/>
            <a:ext cx="653143" cy="358220"/>
          </a:xfrm>
          <a:prstGeom prst="rightArrow">
            <a:avLst>
              <a:gd name="adj1" fmla="val 5000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2" name="Oval 24"/>
          <p:cNvSpPr/>
          <p:nvPr/>
        </p:nvSpPr>
        <p:spPr bwMode="auto">
          <a:xfrm>
            <a:off x="6534831" y="3586810"/>
            <a:ext cx="1436368" cy="13835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ptos" panose="02110004020202020204"/>
                <a:ea typeface="+mn-ea"/>
                <a:cs typeface="+mn-cs"/>
              </a:rPr>
              <a:t>Organisers confirm VE nominations</a:t>
            </a:r>
            <a:endParaRPr kumimoji="0"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Arrow: Right 25"/>
          <p:cNvSpPr/>
          <p:nvPr/>
        </p:nvSpPr>
        <p:spPr bwMode="auto">
          <a:xfrm rot="10800000">
            <a:off x="8015567" y="4091994"/>
            <a:ext cx="653143" cy="358220"/>
          </a:xfrm>
          <a:prstGeom prst="rightArrow">
            <a:avLst>
              <a:gd name="adj1" fmla="val 5000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4" name="Oval 26"/>
          <p:cNvSpPr/>
          <p:nvPr/>
        </p:nvSpPr>
        <p:spPr bwMode="auto">
          <a:xfrm>
            <a:off x="4295345" y="3680356"/>
            <a:ext cx="1436368" cy="13835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ptos" panose="02110004020202020204"/>
                <a:ea typeface="+mn-ea"/>
                <a:cs typeface="+mn-cs"/>
              </a:rPr>
              <a:t>Entrants advised</a:t>
            </a:r>
            <a:endParaRPr kumimoji="0"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5" name="Arrow: Right 27"/>
          <p:cNvSpPr/>
          <p:nvPr/>
        </p:nvSpPr>
        <p:spPr bwMode="auto">
          <a:xfrm rot="10800000">
            <a:off x="5795836" y="4099494"/>
            <a:ext cx="653143" cy="358220"/>
          </a:xfrm>
          <a:prstGeom prst="rightArrow">
            <a:avLst>
              <a:gd name="adj1" fmla="val 5000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6" name="Oval 28"/>
          <p:cNvSpPr/>
          <p:nvPr/>
        </p:nvSpPr>
        <p:spPr bwMode="auto">
          <a:xfrm>
            <a:off x="2187680" y="3710983"/>
            <a:ext cx="1375485" cy="1369319"/>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ptos" panose="02110004020202020204"/>
                <a:ea typeface="+mn-ea"/>
                <a:cs typeface="+mn-cs"/>
              </a:rPr>
              <a:t>VisitEngland Judging</a:t>
            </a:r>
          </a:p>
        </p:txBody>
      </p:sp>
      <p:sp>
        <p:nvSpPr>
          <p:cNvPr id="27" name="Arrow: Right 29"/>
          <p:cNvSpPr/>
          <p:nvPr/>
        </p:nvSpPr>
        <p:spPr bwMode="auto">
          <a:xfrm rot="10800000">
            <a:off x="3604510" y="4201289"/>
            <a:ext cx="625723" cy="342982"/>
          </a:xfrm>
          <a:prstGeom prst="rightArrow">
            <a:avLst>
              <a:gd name="adj1" fmla="val 5000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8" name="Oval 30"/>
          <p:cNvSpPr/>
          <p:nvPr/>
        </p:nvSpPr>
        <p:spPr bwMode="auto">
          <a:xfrm>
            <a:off x="55392" y="3737573"/>
            <a:ext cx="1304047" cy="13693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ptos" panose="02110004020202020204"/>
                <a:ea typeface="+mn-ea"/>
                <a:cs typeface="+mn-cs"/>
              </a:rPr>
              <a:t>Entrants advised if finalists</a:t>
            </a:r>
            <a:endParaRPr kumimoji="0"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9" name="Arrow: Right 31"/>
          <p:cNvSpPr/>
          <p:nvPr/>
        </p:nvSpPr>
        <p:spPr bwMode="auto">
          <a:xfrm rot="10800000">
            <a:off x="1419292" y="4216531"/>
            <a:ext cx="653143" cy="358220"/>
          </a:xfrm>
          <a:prstGeom prst="rightArrow">
            <a:avLst>
              <a:gd name="adj1" fmla="val 5000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Arrow: Right 32"/>
          <p:cNvSpPr/>
          <p:nvPr/>
        </p:nvSpPr>
        <p:spPr bwMode="auto">
          <a:xfrm rot="1463344">
            <a:off x="1533578" y="5474594"/>
            <a:ext cx="1540239" cy="358220"/>
          </a:xfrm>
          <a:prstGeom prst="rightArrow">
            <a:avLst>
              <a:gd name="adj1" fmla="val 5000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1" name="Rectangle 34"/>
          <p:cNvSpPr/>
          <p:nvPr/>
        </p:nvSpPr>
        <p:spPr bwMode="auto">
          <a:xfrm>
            <a:off x="3482655" y="5722512"/>
            <a:ext cx="4920333" cy="9144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VisitEngland Awards Event</a:t>
            </a:r>
            <a:endParaRPr kumimoji="0"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 name="Picture 1" descr="A close-up of a logo&#10;&#10;AI-generated content may be incorrect.">
            <a:extLst>
              <a:ext uri="{FF2B5EF4-FFF2-40B4-BE49-F238E27FC236}">
                <a16:creationId xmlns:a16="http://schemas.microsoft.com/office/drawing/2014/main" id="{C70EB1B3-602F-535A-CB4C-B64D8B643CAC}"/>
              </a:ext>
            </a:extLst>
          </p:cNvPr>
          <p:cNvPicPr>
            <a:picLocks noChangeAspect="1"/>
          </p:cNvPicPr>
          <p:nvPr/>
        </p:nvPicPr>
        <p:blipFill>
          <a:blip r:embed="rId3"/>
          <a:stretch>
            <a:fillRect/>
          </a:stretch>
        </p:blipFill>
        <p:spPr>
          <a:xfrm>
            <a:off x="10209232" y="6373168"/>
            <a:ext cx="963646" cy="335082"/>
          </a:xfrm>
          <a:prstGeom prst="rect">
            <a:avLst/>
          </a:prstGeom>
        </p:spPr>
      </p:pic>
    </p:spTree>
    <p:extLst>
      <p:ext uri="{BB962C8B-B14F-4D97-AF65-F5344CB8AC3E}">
        <p14:creationId xmlns:p14="http://schemas.microsoft.com/office/powerpoint/2010/main" val="195852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B0E597D-D471-42D5-8915-2EF5A50034F8}"/>
              </a:ext>
            </a:extLst>
          </p:cNvPr>
          <p:cNvSpPr>
            <a:spLocks noGrp="1"/>
          </p:cNvSpPr>
          <p:nvPr>
            <p:ph type="title"/>
          </p:nvPr>
        </p:nvSpPr>
        <p:spPr/>
        <p:txBody>
          <a:bodyPr>
            <a:normAutofit fontScale="90000"/>
          </a:bodyPr>
          <a:lstStyle/>
          <a:p>
            <a:r>
              <a:rPr lang="en-US" dirty="0"/>
              <a:t>Top tips 1</a:t>
            </a:r>
            <a:endParaRPr lang="en-GB" dirty="0"/>
          </a:p>
        </p:txBody>
      </p:sp>
      <p:sp>
        <p:nvSpPr>
          <p:cNvPr id="16" name="Content Placeholder 15">
            <a:extLst>
              <a:ext uri="{FF2B5EF4-FFF2-40B4-BE49-F238E27FC236}">
                <a16:creationId xmlns:a16="http://schemas.microsoft.com/office/drawing/2014/main" id="{0E004C81-CF17-42C3-AA48-0BB097F74856}"/>
              </a:ext>
            </a:extLst>
          </p:cNvPr>
          <p:cNvSpPr>
            <a:spLocks noGrp="1"/>
          </p:cNvSpPr>
          <p:nvPr>
            <p:ph sz="quarter" idx="19"/>
          </p:nvPr>
        </p:nvSpPr>
        <p:spPr>
          <a:xfrm>
            <a:off x="5076497" y="1149350"/>
            <a:ext cx="6716110" cy="4979987"/>
          </a:xfrm>
        </p:spPr>
        <p:txBody>
          <a:bodyPr/>
          <a:lstStyle/>
          <a:p>
            <a:pPr lvl="1">
              <a:lnSpc>
                <a:spcPct val="150000"/>
              </a:lnSpc>
            </a:pPr>
            <a:r>
              <a:rPr lang="en-GB" sz="2000" dirty="0"/>
              <a:t>Read the guidance</a:t>
            </a:r>
          </a:p>
          <a:p>
            <a:pPr lvl="1">
              <a:lnSpc>
                <a:spcPct val="150000"/>
              </a:lnSpc>
            </a:pPr>
            <a:r>
              <a:rPr lang="en-GB" sz="2000" dirty="0"/>
              <a:t>Choose categories </a:t>
            </a:r>
          </a:p>
          <a:p>
            <a:pPr lvl="1">
              <a:lnSpc>
                <a:spcPct val="150000"/>
              </a:lnSpc>
            </a:pPr>
            <a:r>
              <a:rPr lang="en-GB" sz="2000" dirty="0"/>
              <a:t>Check your eligibility  </a:t>
            </a:r>
          </a:p>
          <a:p>
            <a:pPr lvl="1">
              <a:lnSpc>
                <a:spcPct val="150000"/>
              </a:lnSpc>
            </a:pPr>
            <a:r>
              <a:rPr lang="en-GB" sz="2000" dirty="0"/>
              <a:t>Read through the questions  </a:t>
            </a:r>
          </a:p>
          <a:p>
            <a:endParaRPr lang="en-GB" dirty="0"/>
          </a:p>
        </p:txBody>
      </p:sp>
      <p:pic>
        <p:nvPicPr>
          <p:cNvPr id="1028" name="Picture 4" descr="A plate of food with flowers on it&#10;&#10;Description automatically generated">
            <a:extLst>
              <a:ext uri="{FF2B5EF4-FFF2-40B4-BE49-F238E27FC236}">
                <a16:creationId xmlns:a16="http://schemas.microsoft.com/office/drawing/2014/main" id="{942D4A32-B064-946B-0AF1-D053BA6DF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38" y="914400"/>
            <a:ext cx="3434749" cy="57703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5BF888-0A7D-05ED-D1B1-D2DA252CEF23}"/>
              </a:ext>
            </a:extLst>
          </p:cNvPr>
          <p:cNvSpPr/>
          <p:nvPr/>
        </p:nvSpPr>
        <p:spPr>
          <a:xfrm>
            <a:off x="905254" y="6084845"/>
            <a:ext cx="3435219" cy="5999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indent="0">
              <a:buNone/>
            </a:pPr>
            <a:r>
              <a:rPr lang="en-GB" sz="1100" b="1" dirty="0">
                <a:solidFill>
                  <a:schemeClr val="bg1"/>
                </a:solidFill>
              </a:rPr>
              <a:t>The </a:t>
            </a:r>
            <a:r>
              <a:rPr lang="en-GB" sz="1100" b="1" dirty="0" err="1">
                <a:solidFill>
                  <a:schemeClr val="bg1"/>
                </a:solidFill>
              </a:rPr>
              <a:t>Peterville</a:t>
            </a:r>
            <a:r>
              <a:rPr lang="en-GB" sz="1100" b="1" dirty="0">
                <a:solidFill>
                  <a:schemeClr val="bg1"/>
                </a:solidFill>
              </a:rPr>
              <a:t> Inn, Cornwall </a:t>
            </a:r>
            <a:br>
              <a:rPr lang="en-GB" sz="1100" b="1" dirty="0">
                <a:solidFill>
                  <a:schemeClr val="bg1"/>
                </a:solidFill>
              </a:rPr>
            </a:br>
            <a:r>
              <a:rPr lang="en-GB" sz="1100" dirty="0">
                <a:solidFill>
                  <a:schemeClr val="bg1"/>
                </a:solidFill>
              </a:rPr>
              <a:t>© </a:t>
            </a:r>
            <a:r>
              <a:rPr lang="en-US" sz="1100" dirty="0">
                <a:solidFill>
                  <a:schemeClr val="bg1"/>
                </a:solidFill>
              </a:rPr>
              <a:t>Frankie Thomas Photography/The </a:t>
            </a:r>
            <a:r>
              <a:rPr lang="en-US" sz="1100" dirty="0" err="1">
                <a:solidFill>
                  <a:schemeClr val="bg1"/>
                </a:solidFill>
              </a:rPr>
              <a:t>Peterville</a:t>
            </a:r>
            <a:r>
              <a:rPr lang="en-US" sz="1100" dirty="0">
                <a:solidFill>
                  <a:schemeClr val="bg1"/>
                </a:solidFill>
              </a:rPr>
              <a:t> Inn</a:t>
            </a:r>
            <a:br>
              <a:rPr lang="en-GB" sz="1100" dirty="0">
                <a:solidFill>
                  <a:schemeClr val="bg1"/>
                </a:solidFill>
              </a:rPr>
            </a:br>
            <a:r>
              <a:rPr lang="en-GB" sz="1100" dirty="0">
                <a:solidFill>
                  <a:schemeClr val="bg1"/>
                </a:solidFill>
              </a:rPr>
              <a:t>Pub of the Year, Gold, 2024</a:t>
            </a:r>
            <a:endParaRPr lang="en-US" sz="1100" dirty="0">
              <a:solidFill>
                <a:schemeClr val="bg1"/>
              </a:solidFill>
            </a:endParaRPr>
          </a:p>
        </p:txBody>
      </p:sp>
      <p:pic>
        <p:nvPicPr>
          <p:cNvPr id="2" name="Picture 1" descr="A close-up of a logo&#10;&#10;AI-generated content may be incorrect.">
            <a:extLst>
              <a:ext uri="{FF2B5EF4-FFF2-40B4-BE49-F238E27FC236}">
                <a16:creationId xmlns:a16="http://schemas.microsoft.com/office/drawing/2014/main" id="{FDB651F5-BF8C-5685-D4F9-35D014CCDECB}"/>
              </a:ext>
            </a:extLst>
          </p:cNvPr>
          <p:cNvPicPr>
            <a:picLocks noChangeAspect="1"/>
          </p:cNvPicPr>
          <p:nvPr/>
        </p:nvPicPr>
        <p:blipFill>
          <a:blip r:embed="rId4"/>
          <a:stretch>
            <a:fillRect/>
          </a:stretch>
        </p:blipFill>
        <p:spPr>
          <a:xfrm>
            <a:off x="10209232" y="6373168"/>
            <a:ext cx="963646" cy="335082"/>
          </a:xfrm>
          <a:prstGeom prst="rect">
            <a:avLst/>
          </a:prstGeom>
        </p:spPr>
      </p:pic>
    </p:spTree>
    <p:extLst>
      <p:ext uri="{BB962C8B-B14F-4D97-AF65-F5344CB8AC3E}">
        <p14:creationId xmlns:p14="http://schemas.microsoft.com/office/powerpoint/2010/main" val="2010857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ED843C-466B-42C2-8B07-E78C6A096739}"/>
              </a:ext>
            </a:extLst>
          </p:cNvPr>
          <p:cNvSpPr>
            <a:spLocks noGrp="1"/>
          </p:cNvSpPr>
          <p:nvPr>
            <p:ph type="title"/>
          </p:nvPr>
        </p:nvSpPr>
        <p:spPr/>
        <p:txBody>
          <a:bodyPr/>
          <a:lstStyle/>
          <a:p>
            <a:r>
              <a:rPr lang="en-GB" dirty="0"/>
              <a:t>Your application</a:t>
            </a:r>
          </a:p>
        </p:txBody>
      </p:sp>
      <p:pic>
        <p:nvPicPr>
          <p:cNvPr id="2" name="Picture 1" descr="A close-up of a logo&#10;&#10;AI-generated content may be incorrect.">
            <a:extLst>
              <a:ext uri="{FF2B5EF4-FFF2-40B4-BE49-F238E27FC236}">
                <a16:creationId xmlns:a16="http://schemas.microsoft.com/office/drawing/2014/main" id="{746B4586-C546-EBE8-71B4-4B66F42DA839}"/>
              </a:ext>
            </a:extLst>
          </p:cNvPr>
          <p:cNvPicPr>
            <a:picLocks noChangeAspect="1"/>
          </p:cNvPicPr>
          <p:nvPr/>
        </p:nvPicPr>
        <p:blipFill>
          <a:blip r:embed="rId3"/>
          <a:stretch>
            <a:fillRect/>
          </a:stretch>
        </p:blipFill>
        <p:spPr>
          <a:xfrm>
            <a:off x="10086975" y="5760436"/>
            <a:ext cx="1762124" cy="612732"/>
          </a:xfrm>
          <a:prstGeom prst="rect">
            <a:avLst/>
          </a:prstGeom>
        </p:spPr>
      </p:pic>
    </p:spTree>
    <p:extLst>
      <p:ext uri="{BB962C8B-B14F-4D97-AF65-F5344CB8AC3E}">
        <p14:creationId xmlns:p14="http://schemas.microsoft.com/office/powerpoint/2010/main" val="1272918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56EACE38-CACA-4D7D-9595-30A9A1695B57}"/>
              </a:ext>
            </a:extLst>
          </p:cNvPr>
          <p:cNvSpPr>
            <a:spLocks noGrp="1"/>
          </p:cNvSpPr>
          <p:nvPr>
            <p:ph type="title"/>
          </p:nvPr>
        </p:nvSpPr>
        <p:spPr/>
        <p:txBody>
          <a:bodyPr>
            <a:normAutofit fontScale="90000"/>
          </a:bodyPr>
          <a:lstStyle/>
          <a:p>
            <a:r>
              <a:rPr lang="en-GB" dirty="0"/>
              <a:t>Setting the scene</a:t>
            </a:r>
          </a:p>
        </p:txBody>
      </p:sp>
      <p:sp>
        <p:nvSpPr>
          <p:cNvPr id="5" name="Content Placeholder 4">
            <a:extLst>
              <a:ext uri="{FF2B5EF4-FFF2-40B4-BE49-F238E27FC236}">
                <a16:creationId xmlns:a16="http://schemas.microsoft.com/office/drawing/2014/main" id="{1CF15D07-C7F3-4018-A78F-3697CD22B28F}"/>
              </a:ext>
            </a:extLst>
          </p:cNvPr>
          <p:cNvSpPr>
            <a:spLocks noGrp="1"/>
          </p:cNvSpPr>
          <p:nvPr>
            <p:ph sz="quarter" idx="19"/>
          </p:nvPr>
        </p:nvSpPr>
        <p:spPr>
          <a:xfrm>
            <a:off x="5023945" y="1149350"/>
            <a:ext cx="6863254" cy="4979987"/>
          </a:xfrm>
        </p:spPr>
        <p:txBody>
          <a:bodyPr/>
          <a:lstStyle/>
          <a:p>
            <a:pPr marL="342900" indent="-342900">
              <a:lnSpc>
                <a:spcPct val="150000"/>
              </a:lnSpc>
              <a:buFont typeface="Arial" panose="020B0604020202020204" pitchFamily="34" charset="0"/>
              <a:buChar char="•"/>
            </a:pPr>
            <a:r>
              <a:rPr lang="en-GB" sz="2000" dirty="0"/>
              <a:t>Business details</a:t>
            </a:r>
          </a:p>
          <a:p>
            <a:pPr marL="342900" indent="-342900">
              <a:lnSpc>
                <a:spcPct val="150000"/>
              </a:lnSpc>
              <a:buFont typeface="Arial" panose="020B0604020202020204" pitchFamily="34" charset="0"/>
              <a:buChar char="•"/>
            </a:pPr>
            <a:r>
              <a:rPr lang="en-GB" sz="2000" dirty="0"/>
              <a:t>Promotional description</a:t>
            </a:r>
          </a:p>
          <a:p>
            <a:pPr marL="342900" indent="-342900">
              <a:lnSpc>
                <a:spcPct val="150000"/>
              </a:lnSpc>
              <a:buFont typeface="Arial" panose="020B0604020202020204" pitchFamily="34" charset="0"/>
              <a:buChar char="•"/>
            </a:pPr>
            <a:r>
              <a:rPr lang="en-GB" sz="2000" dirty="0"/>
              <a:t>Promotional images</a:t>
            </a:r>
          </a:p>
          <a:p>
            <a:pPr marL="342900" indent="-342900">
              <a:lnSpc>
                <a:spcPct val="150000"/>
              </a:lnSpc>
              <a:buFont typeface="Arial" panose="020B0604020202020204" pitchFamily="34" charset="0"/>
              <a:buChar char="•"/>
            </a:pPr>
            <a:r>
              <a:rPr lang="en-GB" sz="2000" dirty="0"/>
              <a:t>Background</a:t>
            </a:r>
          </a:p>
          <a:p>
            <a:pPr marL="342900" indent="-342900">
              <a:lnSpc>
                <a:spcPct val="150000"/>
              </a:lnSpc>
              <a:buFont typeface="Arial" panose="020B0604020202020204" pitchFamily="34" charset="0"/>
              <a:buChar char="•"/>
            </a:pPr>
            <a:r>
              <a:rPr lang="en-GB" sz="2000" dirty="0"/>
              <a:t>Awards and accolades</a:t>
            </a:r>
          </a:p>
          <a:p>
            <a:pPr lvl="2">
              <a:lnSpc>
                <a:spcPct val="150000"/>
              </a:lnSpc>
              <a:buFont typeface="Wingdings" panose="05000000000000000000" pitchFamily="2" charset="2"/>
              <a:buChar char="ü"/>
            </a:pPr>
            <a:r>
              <a:rPr lang="en-GB" sz="2000" dirty="0"/>
              <a:t>VE/AA rating </a:t>
            </a:r>
          </a:p>
          <a:p>
            <a:pPr lvl="2">
              <a:lnSpc>
                <a:spcPct val="150000"/>
              </a:lnSpc>
              <a:buFont typeface="Wingdings" panose="05000000000000000000" pitchFamily="2" charset="2"/>
              <a:buChar char="ü"/>
            </a:pPr>
            <a:r>
              <a:rPr lang="en-GB" sz="2000" dirty="0"/>
              <a:t>Do you have any other quality awards/ratings?  </a:t>
            </a:r>
          </a:p>
          <a:p>
            <a:pPr marL="342900" indent="-342900">
              <a:buFont typeface="Arial" panose="020B0604020202020204" pitchFamily="34" charset="0"/>
              <a:buChar char="•"/>
            </a:pPr>
            <a:endParaRPr lang="en-GB" sz="2400" dirty="0"/>
          </a:p>
          <a:p>
            <a:endParaRPr lang="en-GB" dirty="0"/>
          </a:p>
        </p:txBody>
      </p:sp>
      <p:pic>
        <p:nvPicPr>
          <p:cNvPr id="2050" name="Picture 2" descr="A dog sitting on a rug in front of a bed&#10;&#10;Description automatically generated">
            <a:extLst>
              <a:ext uri="{FF2B5EF4-FFF2-40B4-BE49-F238E27FC236}">
                <a16:creationId xmlns:a16="http://schemas.microsoft.com/office/drawing/2014/main" id="{112B00AC-C136-595C-C32B-DEEA3F4EA1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66" b="1"/>
          <a:stretch/>
        </p:blipFill>
        <p:spPr bwMode="auto">
          <a:xfrm>
            <a:off x="944861" y="1149350"/>
            <a:ext cx="3701566" cy="49877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25773F6-9F20-A47E-B1BF-46F89671811C}"/>
              </a:ext>
            </a:extLst>
          </p:cNvPr>
          <p:cNvSpPr/>
          <p:nvPr/>
        </p:nvSpPr>
        <p:spPr>
          <a:xfrm>
            <a:off x="944860" y="6129337"/>
            <a:ext cx="3701567" cy="584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indent="0">
              <a:buNone/>
            </a:pPr>
            <a:r>
              <a:rPr lang="en-GB" sz="1100" b="1" dirty="0" err="1">
                <a:solidFill>
                  <a:schemeClr val="bg1"/>
                </a:solidFill>
              </a:rPr>
              <a:t>Bethnal&amp;Bec</a:t>
            </a:r>
            <a:r>
              <a:rPr lang="en-GB" sz="1100" b="1" dirty="0">
                <a:solidFill>
                  <a:schemeClr val="bg1"/>
                </a:solidFill>
              </a:rPr>
              <a:t>, Hertfordshire</a:t>
            </a:r>
            <a:br>
              <a:rPr lang="en-GB" sz="1100" b="1" dirty="0">
                <a:solidFill>
                  <a:schemeClr val="bg1"/>
                </a:solidFill>
              </a:rPr>
            </a:br>
            <a:r>
              <a:rPr lang="en-GB" sz="1100" dirty="0">
                <a:solidFill>
                  <a:schemeClr val="bg1"/>
                </a:solidFill>
              </a:rPr>
              <a:t>© </a:t>
            </a:r>
            <a:r>
              <a:rPr lang="en-GB" sz="1100" dirty="0" err="1">
                <a:solidFill>
                  <a:schemeClr val="bg1"/>
                </a:solidFill>
              </a:rPr>
              <a:t>Bethnal&amp;Bec</a:t>
            </a:r>
            <a:br>
              <a:rPr lang="en-GB" sz="1100" dirty="0">
                <a:solidFill>
                  <a:schemeClr val="bg1"/>
                </a:solidFill>
              </a:rPr>
            </a:br>
            <a:r>
              <a:rPr lang="en-GB" sz="1100" dirty="0">
                <a:solidFill>
                  <a:schemeClr val="bg1"/>
                </a:solidFill>
              </a:rPr>
              <a:t>Self Catering Accommodation of the Year, Bronze, 2024</a:t>
            </a:r>
            <a:endParaRPr lang="en-US" sz="1100" dirty="0">
              <a:solidFill>
                <a:schemeClr val="bg1"/>
              </a:solidFill>
            </a:endParaRPr>
          </a:p>
        </p:txBody>
      </p:sp>
      <p:pic>
        <p:nvPicPr>
          <p:cNvPr id="2" name="Picture Placeholder 1" descr="A close-up of a logo&#10;&#10;AI-generated content may be incorrect.">
            <a:extLst>
              <a:ext uri="{FF2B5EF4-FFF2-40B4-BE49-F238E27FC236}">
                <a16:creationId xmlns:a16="http://schemas.microsoft.com/office/drawing/2014/main" id="{0F9AFC23-A6BA-7062-2E1F-C0CE364E7196}"/>
              </a:ext>
            </a:extLst>
          </p:cNvPr>
          <p:cNvPicPr>
            <a:picLocks noGrp="1" noChangeAspect="1"/>
          </p:cNvPicPr>
          <p:nvPr>
            <p:ph type="pic" sz="quarter" idx="14"/>
          </p:nvPr>
        </p:nvPicPr>
        <p:blipFill>
          <a:blip r:embed="rId4"/>
          <a:srcRect l="4342" r="4342"/>
          <a:stretch>
            <a:fillRect/>
          </a:stretch>
        </p:blipFill>
        <p:spPr>
          <a:xfrm>
            <a:off x="10288588" y="6319838"/>
            <a:ext cx="958850" cy="365125"/>
          </a:xfrm>
          <a:prstGeom prst="rect">
            <a:avLst/>
          </a:prstGeom>
        </p:spPr>
      </p:pic>
    </p:spTree>
    <p:extLst>
      <p:ext uri="{BB962C8B-B14F-4D97-AF65-F5344CB8AC3E}">
        <p14:creationId xmlns:p14="http://schemas.microsoft.com/office/powerpoint/2010/main" val="529721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56EACE38-CACA-4D7D-9595-30A9A1695B57}"/>
              </a:ext>
            </a:extLst>
          </p:cNvPr>
          <p:cNvSpPr>
            <a:spLocks noGrp="1"/>
          </p:cNvSpPr>
          <p:nvPr>
            <p:ph type="title"/>
          </p:nvPr>
        </p:nvSpPr>
        <p:spPr/>
        <p:txBody>
          <a:bodyPr>
            <a:normAutofit fontScale="90000"/>
          </a:bodyPr>
          <a:lstStyle/>
          <a:p>
            <a:r>
              <a:rPr lang="en-GB" dirty="0"/>
              <a:t>Supporting evidence</a:t>
            </a:r>
          </a:p>
        </p:txBody>
      </p:sp>
      <p:sp>
        <p:nvSpPr>
          <p:cNvPr id="2" name="Content Placeholder 1">
            <a:extLst>
              <a:ext uri="{FF2B5EF4-FFF2-40B4-BE49-F238E27FC236}">
                <a16:creationId xmlns:a16="http://schemas.microsoft.com/office/drawing/2014/main" id="{A46E477A-CD5B-4385-9C4C-66CAEAEFC4F9}"/>
              </a:ext>
            </a:extLst>
          </p:cNvPr>
          <p:cNvSpPr>
            <a:spLocks noGrp="1"/>
          </p:cNvSpPr>
          <p:nvPr>
            <p:ph sz="quarter" idx="19"/>
          </p:nvPr>
        </p:nvSpPr>
        <p:spPr>
          <a:xfrm>
            <a:off x="5023945" y="1149350"/>
            <a:ext cx="6695088" cy="4979987"/>
          </a:xfrm>
        </p:spPr>
        <p:txBody>
          <a:bodyPr/>
          <a:lstStyle/>
          <a:p>
            <a:pPr marL="342900" indent="-342900">
              <a:lnSpc>
                <a:spcPct val="200000"/>
              </a:lnSpc>
              <a:buFont typeface="Arial" panose="020B0604020202020204" pitchFamily="34" charset="0"/>
              <a:buChar char="•"/>
            </a:pPr>
            <a:r>
              <a:rPr lang="en-GB" sz="2000" dirty="0"/>
              <a:t>Relevant links</a:t>
            </a:r>
          </a:p>
          <a:p>
            <a:pPr marL="342900" indent="-342900">
              <a:lnSpc>
                <a:spcPct val="200000"/>
              </a:lnSpc>
              <a:buFont typeface="Arial" panose="020B0604020202020204" pitchFamily="34" charset="0"/>
              <a:buChar char="•"/>
            </a:pPr>
            <a:r>
              <a:rPr lang="en-GB" sz="2000" dirty="0"/>
              <a:t>Evidence that supports the question</a:t>
            </a:r>
          </a:p>
          <a:p>
            <a:pPr marL="342900" indent="-342900">
              <a:lnSpc>
                <a:spcPct val="200000"/>
              </a:lnSpc>
              <a:buFont typeface="Arial" panose="020B0604020202020204" pitchFamily="34" charset="0"/>
              <a:buChar char="•"/>
            </a:pPr>
            <a:r>
              <a:rPr lang="en-GB" sz="2000" dirty="0"/>
              <a:t>Adds value, does not repeat</a:t>
            </a:r>
          </a:p>
          <a:p>
            <a:endParaRPr lang="en-GB" dirty="0"/>
          </a:p>
        </p:txBody>
      </p:sp>
      <p:pic>
        <p:nvPicPr>
          <p:cNvPr id="3074" name="Picture 2" descr="A living room with a green couch and chairs&#10;&#10;Description automatically generated">
            <a:extLst>
              <a:ext uri="{FF2B5EF4-FFF2-40B4-BE49-F238E27FC236}">
                <a16:creationId xmlns:a16="http://schemas.microsoft.com/office/drawing/2014/main" id="{02FD0154-BA34-86FC-57B2-954797011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254" y="914400"/>
            <a:ext cx="3819441" cy="577037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A2384AE-5E43-EB13-B7F8-2EF432A3EECE}"/>
              </a:ext>
            </a:extLst>
          </p:cNvPr>
          <p:cNvSpPr/>
          <p:nvPr/>
        </p:nvSpPr>
        <p:spPr>
          <a:xfrm>
            <a:off x="896937" y="6100579"/>
            <a:ext cx="3819441" cy="584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indent="0">
              <a:buNone/>
            </a:pPr>
            <a:r>
              <a:rPr lang="en-GB" sz="1100" b="1" err="1">
                <a:solidFill>
                  <a:schemeClr val="bg1"/>
                </a:solidFill>
              </a:rPr>
              <a:t>Wildhive</a:t>
            </a:r>
            <a:r>
              <a:rPr lang="en-GB" sz="1100" b="1">
                <a:solidFill>
                  <a:schemeClr val="bg1"/>
                </a:solidFill>
              </a:rPr>
              <a:t> Callow Hall, Derbyshire </a:t>
            </a:r>
            <a:br>
              <a:rPr lang="en-GB" sz="1100" b="1">
                <a:solidFill>
                  <a:schemeClr val="bg1"/>
                </a:solidFill>
              </a:rPr>
            </a:br>
            <a:r>
              <a:rPr lang="en-GB" sz="1100">
                <a:solidFill>
                  <a:schemeClr val="bg1"/>
                </a:solidFill>
              </a:rPr>
              <a:t>© </a:t>
            </a:r>
            <a:r>
              <a:rPr lang="en-US" sz="1100">
                <a:solidFill>
                  <a:schemeClr val="bg1"/>
                </a:solidFill>
              </a:rPr>
              <a:t> Adam Lynk/</a:t>
            </a:r>
            <a:r>
              <a:rPr lang="en-US" sz="1100" err="1">
                <a:solidFill>
                  <a:schemeClr val="bg1"/>
                </a:solidFill>
              </a:rPr>
              <a:t>Wildhive</a:t>
            </a:r>
            <a:r>
              <a:rPr lang="en-US" sz="1100">
                <a:solidFill>
                  <a:schemeClr val="bg1"/>
                </a:solidFill>
              </a:rPr>
              <a:t> Callow Hall</a:t>
            </a:r>
            <a:br>
              <a:rPr lang="en-GB" sz="1100">
                <a:solidFill>
                  <a:schemeClr val="bg1"/>
                </a:solidFill>
              </a:rPr>
            </a:br>
            <a:r>
              <a:rPr lang="en-GB" sz="1100">
                <a:solidFill>
                  <a:schemeClr val="bg1"/>
                </a:solidFill>
              </a:rPr>
              <a:t>Small Hotel of the Year, Silver, 2024</a:t>
            </a:r>
            <a:endParaRPr lang="en-US" sz="1100">
              <a:solidFill>
                <a:schemeClr val="bg1"/>
              </a:solidFill>
            </a:endParaRPr>
          </a:p>
        </p:txBody>
      </p:sp>
      <p:pic>
        <p:nvPicPr>
          <p:cNvPr id="3" name="Picture Placeholder 2" descr="A close-up of a logo&#10;&#10;AI-generated content may be incorrect.">
            <a:extLst>
              <a:ext uri="{FF2B5EF4-FFF2-40B4-BE49-F238E27FC236}">
                <a16:creationId xmlns:a16="http://schemas.microsoft.com/office/drawing/2014/main" id="{14B62331-8E77-C1CF-7CBC-D68D6D86596D}"/>
              </a:ext>
            </a:extLst>
          </p:cNvPr>
          <p:cNvPicPr>
            <a:picLocks noGrp="1" noChangeAspect="1"/>
          </p:cNvPicPr>
          <p:nvPr>
            <p:ph type="pic" sz="quarter" idx="14"/>
          </p:nvPr>
        </p:nvPicPr>
        <p:blipFill>
          <a:blip r:embed="rId4"/>
          <a:srcRect l="4342" r="4342"/>
          <a:stretch>
            <a:fillRect/>
          </a:stretch>
        </p:blipFill>
        <p:spPr>
          <a:xfrm>
            <a:off x="10288588" y="6319838"/>
            <a:ext cx="958850" cy="365125"/>
          </a:xfrm>
          <a:prstGeom prst="rect">
            <a:avLst/>
          </a:prstGeom>
        </p:spPr>
      </p:pic>
    </p:spTree>
    <p:extLst>
      <p:ext uri="{BB962C8B-B14F-4D97-AF65-F5344CB8AC3E}">
        <p14:creationId xmlns:p14="http://schemas.microsoft.com/office/powerpoint/2010/main" val="1009386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93DBD4-F83E-41BA-A8BE-1B43E0AA595A}"/>
              </a:ext>
            </a:extLst>
          </p:cNvPr>
          <p:cNvSpPr>
            <a:spLocks noGrp="1"/>
          </p:cNvSpPr>
          <p:nvPr>
            <p:ph type="title"/>
          </p:nvPr>
        </p:nvSpPr>
        <p:spPr/>
        <p:txBody>
          <a:bodyPr>
            <a:normAutofit fontScale="90000"/>
          </a:bodyPr>
          <a:lstStyle/>
          <a:p>
            <a:r>
              <a:rPr lang="en-US" dirty="0"/>
              <a:t>What we will cover</a:t>
            </a:r>
            <a:endParaRPr lang="en-GB" dirty="0"/>
          </a:p>
        </p:txBody>
      </p:sp>
      <p:sp>
        <p:nvSpPr>
          <p:cNvPr id="3" name="Text Placeholder 2">
            <a:extLst>
              <a:ext uri="{FF2B5EF4-FFF2-40B4-BE49-F238E27FC236}">
                <a16:creationId xmlns:a16="http://schemas.microsoft.com/office/drawing/2014/main" id="{3EDA99BF-216E-4087-9667-F40921B04981}"/>
              </a:ext>
            </a:extLst>
          </p:cNvPr>
          <p:cNvSpPr>
            <a:spLocks noGrp="1"/>
          </p:cNvSpPr>
          <p:nvPr>
            <p:ph type="body" sz="quarter" idx="15"/>
          </p:nvPr>
        </p:nvSpPr>
        <p:spPr/>
        <p:txBody>
          <a:bodyPr/>
          <a:lstStyle/>
          <a:p>
            <a:r>
              <a:rPr lang="en-GB" dirty="0"/>
              <a:t>Why do businesses enter the awards?</a:t>
            </a:r>
          </a:p>
          <a:p>
            <a:r>
              <a:rPr lang="en-GB" dirty="0"/>
              <a:t>The tourism awards process</a:t>
            </a:r>
          </a:p>
          <a:p>
            <a:r>
              <a:rPr lang="en-GB" dirty="0"/>
              <a:t>Your application</a:t>
            </a:r>
          </a:p>
          <a:p>
            <a:r>
              <a:rPr lang="en-US" dirty="0"/>
              <a:t>What are your next steps?</a:t>
            </a:r>
            <a:endParaRPr lang="en-GB" dirty="0"/>
          </a:p>
        </p:txBody>
      </p:sp>
      <p:pic>
        <p:nvPicPr>
          <p:cNvPr id="4" name="Picture 3" descr="A close-up of a logo&#10;&#10;AI-generated content may be incorrect.">
            <a:extLst>
              <a:ext uri="{FF2B5EF4-FFF2-40B4-BE49-F238E27FC236}">
                <a16:creationId xmlns:a16="http://schemas.microsoft.com/office/drawing/2014/main" id="{49773642-63F0-2564-8FE6-C7FC246000A5}"/>
              </a:ext>
            </a:extLst>
          </p:cNvPr>
          <p:cNvPicPr>
            <a:picLocks noChangeAspect="1"/>
          </p:cNvPicPr>
          <p:nvPr/>
        </p:nvPicPr>
        <p:blipFill>
          <a:blip r:embed="rId3"/>
          <a:stretch>
            <a:fillRect/>
          </a:stretch>
        </p:blipFill>
        <p:spPr>
          <a:xfrm>
            <a:off x="10086975" y="5760436"/>
            <a:ext cx="1762124" cy="612732"/>
          </a:xfrm>
          <a:prstGeom prst="rect">
            <a:avLst/>
          </a:prstGeom>
        </p:spPr>
      </p:pic>
    </p:spTree>
    <p:extLst>
      <p:ext uri="{BB962C8B-B14F-4D97-AF65-F5344CB8AC3E}">
        <p14:creationId xmlns:p14="http://schemas.microsoft.com/office/powerpoint/2010/main" val="2532492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EC10594E-1D7D-4F89-9083-3911FDFB5A8E}"/>
              </a:ext>
            </a:extLst>
          </p:cNvPr>
          <p:cNvSpPr>
            <a:spLocks noGrp="1"/>
          </p:cNvSpPr>
          <p:nvPr>
            <p:ph type="title"/>
          </p:nvPr>
        </p:nvSpPr>
        <p:spPr/>
        <p:txBody>
          <a:bodyPr>
            <a:normAutofit fontScale="90000"/>
          </a:bodyPr>
          <a:lstStyle/>
          <a:p>
            <a:r>
              <a:rPr lang="en-GB" dirty="0"/>
              <a:t>Importance of online presence &amp; reviews </a:t>
            </a:r>
            <a:br>
              <a:rPr lang="en-GB" dirty="0"/>
            </a:br>
            <a:endParaRPr lang="en-GB" dirty="0"/>
          </a:p>
        </p:txBody>
      </p:sp>
      <p:sp>
        <p:nvSpPr>
          <p:cNvPr id="14" name="Content Placeholder 13">
            <a:extLst>
              <a:ext uri="{FF2B5EF4-FFF2-40B4-BE49-F238E27FC236}">
                <a16:creationId xmlns:a16="http://schemas.microsoft.com/office/drawing/2014/main" id="{2B40658B-613A-4B23-8010-AE43CAECA253}"/>
              </a:ext>
            </a:extLst>
          </p:cNvPr>
          <p:cNvSpPr>
            <a:spLocks noGrp="1"/>
          </p:cNvSpPr>
          <p:nvPr>
            <p:ph sz="quarter" idx="19"/>
          </p:nvPr>
        </p:nvSpPr>
        <p:spPr>
          <a:xfrm>
            <a:off x="1037064" y="1149350"/>
            <a:ext cx="5709424" cy="4979987"/>
          </a:xfrm>
        </p:spPr>
        <p:txBody>
          <a:bodyPr/>
          <a:lstStyle/>
          <a:p>
            <a:pPr lvl="1"/>
            <a:r>
              <a:rPr lang="en-GB" sz="2000" dirty="0"/>
              <a:t>Provide relevant links </a:t>
            </a:r>
          </a:p>
          <a:p>
            <a:pPr lvl="2">
              <a:buFont typeface="Wingdings" panose="05000000000000000000" pitchFamily="2" charset="2"/>
              <a:buChar char="ü"/>
            </a:pPr>
            <a:r>
              <a:rPr lang="en-GB" sz="2000" dirty="0"/>
              <a:t>Review sites</a:t>
            </a:r>
          </a:p>
          <a:p>
            <a:pPr lvl="2">
              <a:buFont typeface="Wingdings" panose="05000000000000000000" pitchFamily="2" charset="2"/>
              <a:buChar char="ü"/>
            </a:pPr>
            <a:r>
              <a:rPr lang="en-GB" sz="2000" dirty="0"/>
              <a:t>Website </a:t>
            </a:r>
          </a:p>
          <a:p>
            <a:pPr lvl="2">
              <a:buFont typeface="Wingdings" panose="05000000000000000000" pitchFamily="2" charset="2"/>
              <a:buChar char="ü"/>
            </a:pPr>
            <a:r>
              <a:rPr lang="en-GB" sz="2000" dirty="0"/>
              <a:t>Social media platforms </a:t>
            </a:r>
          </a:p>
          <a:p>
            <a:pPr lvl="2">
              <a:buFont typeface="Wingdings" panose="05000000000000000000" pitchFamily="2" charset="2"/>
              <a:buChar char="ü"/>
            </a:pPr>
            <a:r>
              <a:rPr lang="en-GB" sz="2000" dirty="0"/>
              <a:t>Regenerative Tourism policy/ information</a:t>
            </a:r>
          </a:p>
          <a:p>
            <a:pPr lvl="2">
              <a:buFont typeface="Wingdings" panose="05000000000000000000" pitchFamily="2" charset="2"/>
              <a:buChar char="ü"/>
            </a:pPr>
            <a:r>
              <a:rPr lang="en-GB" sz="2000" dirty="0"/>
              <a:t>Accessibility guide/ information</a:t>
            </a:r>
          </a:p>
          <a:p>
            <a:pPr lvl="2">
              <a:buFont typeface="Wingdings" panose="05000000000000000000" pitchFamily="2" charset="2"/>
              <a:buChar char="ü"/>
            </a:pPr>
            <a:r>
              <a:rPr lang="en-GB" sz="2000" dirty="0"/>
              <a:t>Booking/ distribution platforms </a:t>
            </a:r>
            <a:br>
              <a:rPr lang="en-GB" sz="2000" dirty="0"/>
            </a:br>
            <a:r>
              <a:rPr lang="en-GB" sz="1400" dirty="0"/>
              <a:t>(International Tourism Award only)</a:t>
            </a:r>
          </a:p>
          <a:p>
            <a:pPr lvl="2">
              <a:buFont typeface="Wingdings" panose="05000000000000000000" pitchFamily="2" charset="2"/>
              <a:buChar char="ü"/>
            </a:pPr>
            <a:endParaRPr lang="en-GB" sz="2000" dirty="0"/>
          </a:p>
          <a:p>
            <a:pPr lvl="1"/>
            <a:r>
              <a:rPr lang="en-GB" sz="2000" dirty="0"/>
              <a:t>Evidence of engagement</a:t>
            </a:r>
          </a:p>
          <a:p>
            <a:pPr lvl="1"/>
            <a:endParaRPr lang="en-GB" sz="2400" dirty="0"/>
          </a:p>
          <a:p>
            <a:pPr lvl="1"/>
            <a:endParaRPr lang="en-GB" sz="2400" dirty="0"/>
          </a:p>
          <a:p>
            <a:pPr marL="0" lvl="1" indent="0">
              <a:buNone/>
            </a:pPr>
            <a:endParaRPr lang="en-GB" sz="2000" b="1" i="1" dirty="0">
              <a:solidFill>
                <a:srgbClr val="120742"/>
              </a:solidFill>
            </a:endParaRPr>
          </a:p>
          <a:p>
            <a:pPr marL="0" lvl="1" indent="0">
              <a:buNone/>
            </a:pPr>
            <a:r>
              <a:rPr lang="en-GB" sz="2000" b="1" dirty="0">
                <a:solidFill>
                  <a:srgbClr val="120742"/>
                </a:solidFill>
              </a:rPr>
              <a:t>Find out more about online marketing:</a:t>
            </a:r>
          </a:p>
          <a:p>
            <a:pPr marL="0" lvl="1" indent="0">
              <a:buNone/>
            </a:pPr>
            <a:r>
              <a:rPr lang="en-GB" sz="1800" dirty="0">
                <a:hlinkClick r:id="rId3"/>
              </a:rPr>
              <a:t>www.visitengland.org/onlinemarketing</a:t>
            </a:r>
            <a:endParaRPr lang="en-GB" sz="1800" dirty="0"/>
          </a:p>
          <a:p>
            <a:pPr marL="0" lvl="1" indent="0">
              <a:buNone/>
            </a:pPr>
            <a:endParaRPr lang="en-GB" sz="1800" i="1" dirty="0"/>
          </a:p>
          <a:p>
            <a:pPr>
              <a:spcAft>
                <a:spcPts val="600"/>
              </a:spcAft>
              <a:buClr>
                <a:srgbClr val="E41F18"/>
              </a:buClr>
            </a:pPr>
            <a:endParaRPr lang="en-GB" dirty="0"/>
          </a:p>
          <a:p>
            <a:pPr marL="0" indent="0">
              <a:buNone/>
            </a:pPr>
            <a:endParaRPr lang="en-GB" dirty="0"/>
          </a:p>
        </p:txBody>
      </p:sp>
      <p:sp>
        <p:nvSpPr>
          <p:cNvPr id="3" name="Picture Placeholder 2">
            <a:extLst>
              <a:ext uri="{FF2B5EF4-FFF2-40B4-BE49-F238E27FC236}">
                <a16:creationId xmlns:a16="http://schemas.microsoft.com/office/drawing/2014/main" id="{9ACDA3DF-E6BE-40B3-A1C2-91CCEA2B410D}"/>
              </a:ext>
            </a:extLst>
          </p:cNvPr>
          <p:cNvSpPr>
            <a:spLocks noGrp="1"/>
          </p:cNvSpPr>
          <p:nvPr>
            <p:ph type="pic" sz="quarter" idx="18"/>
          </p:nvPr>
        </p:nvSpPr>
        <p:spPr/>
        <p:txBody>
          <a:bodyPr/>
          <a:lstStyle/>
          <a:p>
            <a:endParaRPr lang="en-GB" dirty="0"/>
          </a:p>
        </p:txBody>
      </p:sp>
      <p:pic>
        <p:nvPicPr>
          <p:cNvPr id="6" name="Picture 5">
            <a:extLst>
              <a:ext uri="{FF2B5EF4-FFF2-40B4-BE49-F238E27FC236}">
                <a16:creationId xmlns:a16="http://schemas.microsoft.com/office/drawing/2014/main" id="{E17D9F4A-95C9-3825-85DC-7C43600BA85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57902" y="967582"/>
            <a:ext cx="4102847" cy="5146880"/>
          </a:xfrm>
          <a:prstGeom prst="rect">
            <a:avLst/>
          </a:prstGeom>
        </p:spPr>
      </p:pic>
      <p:pic>
        <p:nvPicPr>
          <p:cNvPr id="2" name="Picture Placeholder 1" descr="A close-up of a logo&#10;&#10;AI-generated content may be incorrect.">
            <a:extLst>
              <a:ext uri="{FF2B5EF4-FFF2-40B4-BE49-F238E27FC236}">
                <a16:creationId xmlns:a16="http://schemas.microsoft.com/office/drawing/2014/main" id="{B958F78B-A1E5-3B54-F07D-132D1646330A}"/>
              </a:ext>
            </a:extLst>
          </p:cNvPr>
          <p:cNvPicPr>
            <a:picLocks noGrp="1" noChangeAspect="1"/>
          </p:cNvPicPr>
          <p:nvPr>
            <p:ph type="pic" sz="quarter" idx="14"/>
          </p:nvPr>
        </p:nvPicPr>
        <p:blipFill>
          <a:blip r:embed="rId5"/>
          <a:srcRect l="4342" r="4342"/>
          <a:stretch>
            <a:fillRect/>
          </a:stretch>
        </p:blipFill>
        <p:spPr>
          <a:xfrm>
            <a:off x="10288588" y="6329566"/>
            <a:ext cx="958850" cy="365125"/>
          </a:xfrm>
          <a:prstGeom prst="rect">
            <a:avLst/>
          </a:prstGeom>
        </p:spPr>
      </p:pic>
    </p:spTree>
    <p:extLst>
      <p:ext uri="{BB962C8B-B14F-4D97-AF65-F5344CB8AC3E}">
        <p14:creationId xmlns:p14="http://schemas.microsoft.com/office/powerpoint/2010/main" val="1174860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DF1BF-C9E5-E854-F2F0-E0E689399BF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6135792-B716-24F9-DEF4-A7621BF1E076}"/>
              </a:ext>
            </a:extLst>
          </p:cNvPr>
          <p:cNvSpPr>
            <a:spLocks noGrp="1"/>
          </p:cNvSpPr>
          <p:nvPr>
            <p:ph type="title"/>
          </p:nvPr>
        </p:nvSpPr>
        <p:spPr/>
        <p:txBody>
          <a:bodyPr>
            <a:normAutofit fontScale="90000"/>
          </a:bodyPr>
          <a:lstStyle/>
          <a:p>
            <a:r>
              <a:rPr lang="en-US" dirty="0"/>
              <a:t>The four key questions</a:t>
            </a:r>
            <a:endParaRPr lang="en-GB" dirty="0"/>
          </a:p>
        </p:txBody>
      </p:sp>
      <p:sp>
        <p:nvSpPr>
          <p:cNvPr id="3" name="Text Placeholder 2">
            <a:extLst>
              <a:ext uri="{FF2B5EF4-FFF2-40B4-BE49-F238E27FC236}">
                <a16:creationId xmlns:a16="http://schemas.microsoft.com/office/drawing/2014/main" id="{18615975-CFA9-741C-6336-5B340E04A5FB}"/>
              </a:ext>
            </a:extLst>
          </p:cNvPr>
          <p:cNvSpPr>
            <a:spLocks noGrp="1"/>
          </p:cNvSpPr>
          <p:nvPr>
            <p:ph type="body" sz="quarter" idx="15"/>
          </p:nvPr>
        </p:nvSpPr>
        <p:spPr/>
        <p:txBody>
          <a:bodyPr/>
          <a:lstStyle/>
          <a:p>
            <a:pPr>
              <a:lnSpc>
                <a:spcPct val="150000"/>
              </a:lnSpc>
            </a:pPr>
            <a:r>
              <a:rPr lang="en-GB" sz="2800" dirty="0"/>
              <a:t>Your top qualities</a:t>
            </a:r>
          </a:p>
          <a:p>
            <a:pPr>
              <a:lnSpc>
                <a:spcPct val="150000"/>
              </a:lnSpc>
            </a:pPr>
            <a:r>
              <a:rPr lang="en-GB" sz="2800" dirty="0"/>
              <a:t>Your recent improvements</a:t>
            </a:r>
          </a:p>
          <a:p>
            <a:pPr>
              <a:lnSpc>
                <a:spcPct val="150000"/>
              </a:lnSpc>
            </a:pPr>
            <a:r>
              <a:rPr lang="en-GB" sz="2800" dirty="0"/>
              <a:t>Your results</a:t>
            </a:r>
          </a:p>
          <a:p>
            <a:pPr>
              <a:lnSpc>
                <a:spcPct val="150000"/>
              </a:lnSpc>
            </a:pPr>
            <a:r>
              <a:rPr lang="en-GB" sz="2800" dirty="0"/>
              <a:t>Your future plans</a:t>
            </a:r>
          </a:p>
          <a:p>
            <a:pPr>
              <a:lnSpc>
                <a:spcPct val="150000"/>
              </a:lnSpc>
            </a:pPr>
            <a:endParaRPr lang="en-GB" sz="2800" dirty="0"/>
          </a:p>
        </p:txBody>
      </p:sp>
      <p:pic>
        <p:nvPicPr>
          <p:cNvPr id="4" name="Picture 3" descr="A close-up of a logo&#10;&#10;AI-generated content may be incorrect.">
            <a:extLst>
              <a:ext uri="{FF2B5EF4-FFF2-40B4-BE49-F238E27FC236}">
                <a16:creationId xmlns:a16="http://schemas.microsoft.com/office/drawing/2014/main" id="{17C91514-AAA1-572E-2D6E-BB825F6CFAC1}"/>
              </a:ext>
            </a:extLst>
          </p:cNvPr>
          <p:cNvPicPr>
            <a:picLocks noChangeAspect="1"/>
          </p:cNvPicPr>
          <p:nvPr/>
        </p:nvPicPr>
        <p:blipFill>
          <a:blip r:embed="rId3"/>
          <a:stretch>
            <a:fillRect/>
          </a:stretch>
        </p:blipFill>
        <p:spPr>
          <a:xfrm>
            <a:off x="10086975" y="5760436"/>
            <a:ext cx="1762124" cy="612732"/>
          </a:xfrm>
          <a:prstGeom prst="rect">
            <a:avLst/>
          </a:prstGeom>
        </p:spPr>
      </p:pic>
    </p:spTree>
    <p:extLst>
      <p:ext uri="{BB962C8B-B14F-4D97-AF65-F5344CB8AC3E}">
        <p14:creationId xmlns:p14="http://schemas.microsoft.com/office/powerpoint/2010/main" val="3311587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65CB467-F248-4995-B49B-DE71EB811A1E}"/>
              </a:ext>
            </a:extLst>
          </p:cNvPr>
          <p:cNvSpPr>
            <a:spLocks noGrp="1"/>
          </p:cNvSpPr>
          <p:nvPr>
            <p:ph type="title"/>
          </p:nvPr>
        </p:nvSpPr>
        <p:spPr/>
        <p:txBody>
          <a:bodyPr>
            <a:noAutofit/>
          </a:bodyPr>
          <a:lstStyle/>
          <a:p>
            <a:r>
              <a:rPr lang="en-GB" b="1" dirty="0"/>
              <a:t>Question 1: Your Top Qualities</a:t>
            </a:r>
            <a:endParaRPr lang="en-GB" dirty="0"/>
          </a:p>
        </p:txBody>
      </p:sp>
      <p:sp>
        <p:nvSpPr>
          <p:cNvPr id="9" name="Content Placeholder 8">
            <a:extLst>
              <a:ext uri="{FF2B5EF4-FFF2-40B4-BE49-F238E27FC236}">
                <a16:creationId xmlns:a16="http://schemas.microsoft.com/office/drawing/2014/main" id="{79F6DC8D-3E95-475A-AF1E-DC832FC301A9}"/>
              </a:ext>
            </a:extLst>
          </p:cNvPr>
          <p:cNvSpPr>
            <a:spLocks noGrp="1"/>
          </p:cNvSpPr>
          <p:nvPr>
            <p:ph sz="quarter" idx="19"/>
          </p:nvPr>
        </p:nvSpPr>
        <p:spPr>
          <a:xfrm>
            <a:off x="4785983" y="1150968"/>
            <a:ext cx="7851494" cy="4979987"/>
          </a:xfrm>
        </p:spPr>
        <p:txBody>
          <a:bodyPr/>
          <a:lstStyle/>
          <a:p>
            <a:pPr>
              <a:lnSpc>
                <a:spcPct val="107000"/>
              </a:lnSpc>
              <a:spcAft>
                <a:spcPts val="800"/>
              </a:spcAft>
            </a:pPr>
            <a:r>
              <a:rPr lang="en-GB" sz="2400" b="1" dirty="0">
                <a:latin typeface="Arial" panose="020B0604020202020204" pitchFamily="34" charset="0"/>
                <a:ea typeface="Calibri" panose="020F0502020204030204" pitchFamily="34" charset="0"/>
                <a:cs typeface="Arial" panose="020B0604020202020204" pitchFamily="34" charset="0"/>
              </a:rPr>
              <a:t>U</a:t>
            </a:r>
            <a:r>
              <a:rPr lang="en-GB" sz="2400" b="1" dirty="0">
                <a:effectLst/>
                <a:latin typeface="Arial" panose="020B0604020202020204" pitchFamily="34" charset="0"/>
                <a:ea typeface="Calibri" panose="020F0502020204030204" pitchFamily="34" charset="0"/>
                <a:cs typeface="Arial" panose="020B0604020202020204" pitchFamily="34" charset="0"/>
              </a:rPr>
              <a:t>nique selling points, strengths and </a:t>
            </a:r>
            <a:br>
              <a:rPr lang="en-GB" sz="2400" b="1" dirty="0">
                <a:effectLst/>
                <a:latin typeface="Arial" panose="020B0604020202020204" pitchFamily="34" charset="0"/>
                <a:ea typeface="Calibri" panose="020F0502020204030204" pitchFamily="34" charset="0"/>
                <a:cs typeface="Arial" panose="020B0604020202020204" pitchFamily="34" charset="0"/>
              </a:rPr>
            </a:br>
            <a:r>
              <a:rPr lang="en-GB" sz="2400" b="1" dirty="0">
                <a:effectLst/>
                <a:latin typeface="Arial" panose="020B0604020202020204" pitchFamily="34" charset="0"/>
                <a:ea typeface="Calibri" panose="020F0502020204030204" pitchFamily="34" charset="0"/>
                <a:cs typeface="Arial" panose="020B0604020202020204" pitchFamily="34" charset="0"/>
              </a:rPr>
              <a:t>essence of your business:</a:t>
            </a:r>
            <a:br>
              <a:rPr lang="en-GB" sz="2400" b="1" dirty="0">
                <a:effectLst/>
                <a:latin typeface="Arial" panose="020B0604020202020204" pitchFamily="34" charset="0"/>
                <a:ea typeface="Calibri" panose="020F0502020204030204" pitchFamily="34" charset="0"/>
                <a:cs typeface="Arial" panose="020B0604020202020204" pitchFamily="34" charset="0"/>
              </a:rPr>
            </a:br>
            <a:r>
              <a:rPr lang="en-GB" sz="800" b="1" dirty="0">
                <a:effectLst/>
                <a:latin typeface="Arial" panose="020B0604020202020204" pitchFamily="34" charset="0"/>
                <a:ea typeface="Calibri" panose="020F0502020204030204" pitchFamily="34" charset="0"/>
                <a:cs typeface="Arial" panose="020B0604020202020204" pitchFamily="34" charset="0"/>
              </a:rPr>
              <a:t> </a:t>
            </a:r>
          </a:p>
          <a:p>
            <a:pPr marL="285750" lvl="0" indent="-285750">
              <a:lnSpc>
                <a:spcPct val="107000"/>
              </a:lnSpc>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Quality of your core product and customer experience</a:t>
            </a:r>
          </a:p>
          <a:p>
            <a:pPr marL="285750" lvl="0" indent="-285750">
              <a:lnSpc>
                <a:spcPct val="107000"/>
              </a:lnSpc>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Added extras that delight your customers</a:t>
            </a:r>
          </a:p>
          <a:p>
            <a:pPr marL="285750" lvl="0" indent="-285750">
              <a:lnSpc>
                <a:spcPct val="107000"/>
              </a:lnSpc>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How you care for your team </a:t>
            </a:r>
          </a:p>
          <a:p>
            <a:pPr marL="285750" lvl="0" indent="-285750">
              <a:lnSpc>
                <a:spcPct val="107000"/>
              </a:lnSpc>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Use and promotion of local suppliers</a:t>
            </a:r>
          </a:p>
          <a:p>
            <a:pPr marL="285750" lvl="0" indent="-285750">
              <a:lnSpc>
                <a:spcPct val="107000"/>
              </a:lnSpc>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Innovative marketing and PR</a:t>
            </a:r>
          </a:p>
          <a:p>
            <a:pPr marL="285750" lvl="0" indent="-285750">
              <a:lnSpc>
                <a:spcPct val="107000"/>
              </a:lnSpc>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Inclusive facilities, experience &amp; welcome</a:t>
            </a:r>
          </a:p>
          <a:p>
            <a:pPr marL="285750" lvl="0" indent="-285750">
              <a:lnSpc>
                <a:spcPct val="107000"/>
              </a:lnSpc>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Sustainable practices that align to regenerative tourism</a:t>
            </a:r>
          </a:p>
          <a:p>
            <a:pPr marL="285750" lvl="0" indent="-285750">
              <a:lnSpc>
                <a:spcPct val="1070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Innovative adaption, diversification and/ or resilience building</a:t>
            </a:r>
          </a:p>
        </p:txBody>
      </p:sp>
      <p:pic>
        <p:nvPicPr>
          <p:cNvPr id="4098" name="Picture 2" descr="A bed with a red lamp next to it&#10;&#10;Description automatically generated">
            <a:extLst>
              <a:ext uri="{FF2B5EF4-FFF2-40B4-BE49-F238E27FC236}">
                <a16:creationId xmlns:a16="http://schemas.microsoft.com/office/drawing/2014/main" id="{28517244-8424-59C4-3629-D653E35096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38" y="886191"/>
            <a:ext cx="3559932" cy="508561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F749498-6120-9EB1-5441-30513E7C1A43}"/>
              </a:ext>
            </a:extLst>
          </p:cNvPr>
          <p:cNvSpPr/>
          <p:nvPr/>
        </p:nvSpPr>
        <p:spPr>
          <a:xfrm>
            <a:off x="896938" y="5971808"/>
            <a:ext cx="3559932" cy="584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indent="0">
              <a:buNone/>
            </a:pPr>
            <a:r>
              <a:rPr lang="en-GB" sz="1100" b="1">
                <a:solidFill>
                  <a:schemeClr val="bg1"/>
                </a:solidFill>
              </a:rPr>
              <a:t>The Gallivant, East Sussex</a:t>
            </a:r>
            <a:br>
              <a:rPr lang="en-GB" sz="1100" b="1">
                <a:solidFill>
                  <a:schemeClr val="bg1"/>
                </a:solidFill>
              </a:rPr>
            </a:br>
            <a:r>
              <a:rPr lang="en-GB" sz="1100">
                <a:solidFill>
                  <a:schemeClr val="bg1"/>
                </a:solidFill>
              </a:rPr>
              <a:t>© </a:t>
            </a:r>
            <a:r>
              <a:rPr lang="en-US" sz="1100">
                <a:solidFill>
                  <a:schemeClr val="bg1"/>
                </a:solidFill>
              </a:rPr>
              <a:t>The Gallivant</a:t>
            </a:r>
            <a:br>
              <a:rPr lang="en-GB" sz="1100">
                <a:solidFill>
                  <a:schemeClr val="bg1"/>
                </a:solidFill>
              </a:rPr>
            </a:br>
            <a:r>
              <a:rPr lang="en-US" sz="1100">
                <a:solidFill>
                  <a:schemeClr val="bg1"/>
                </a:solidFill>
              </a:rPr>
              <a:t>Small Hotel of the Year</a:t>
            </a:r>
            <a:r>
              <a:rPr lang="en-GB" sz="1100">
                <a:solidFill>
                  <a:schemeClr val="bg1"/>
                </a:solidFill>
              </a:rPr>
              <a:t>, Gold, 2024</a:t>
            </a:r>
            <a:endParaRPr lang="en-US" sz="1100">
              <a:solidFill>
                <a:schemeClr val="bg1"/>
              </a:solidFill>
            </a:endParaRPr>
          </a:p>
        </p:txBody>
      </p:sp>
      <p:pic>
        <p:nvPicPr>
          <p:cNvPr id="2" name="Picture 1" descr="A close-up of a logo&#10;&#10;AI-generated content may be incorrect.">
            <a:extLst>
              <a:ext uri="{FF2B5EF4-FFF2-40B4-BE49-F238E27FC236}">
                <a16:creationId xmlns:a16="http://schemas.microsoft.com/office/drawing/2014/main" id="{3DEB5E60-B6BB-4917-CC20-09E765D70B1A}"/>
              </a:ext>
            </a:extLst>
          </p:cNvPr>
          <p:cNvPicPr>
            <a:picLocks noChangeAspect="1"/>
          </p:cNvPicPr>
          <p:nvPr/>
        </p:nvPicPr>
        <p:blipFill>
          <a:blip r:embed="rId4"/>
          <a:stretch>
            <a:fillRect/>
          </a:stretch>
        </p:blipFill>
        <p:spPr>
          <a:xfrm>
            <a:off x="10209232" y="6373168"/>
            <a:ext cx="963646" cy="335082"/>
          </a:xfrm>
          <a:prstGeom prst="rect">
            <a:avLst/>
          </a:prstGeom>
        </p:spPr>
      </p:pic>
    </p:spTree>
    <p:extLst>
      <p:ext uri="{BB962C8B-B14F-4D97-AF65-F5344CB8AC3E}">
        <p14:creationId xmlns:p14="http://schemas.microsoft.com/office/powerpoint/2010/main" val="3333397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65CB467-F248-4995-B49B-DE71EB811A1E}"/>
              </a:ext>
            </a:extLst>
          </p:cNvPr>
          <p:cNvSpPr>
            <a:spLocks noGrp="1"/>
          </p:cNvSpPr>
          <p:nvPr>
            <p:ph type="title"/>
          </p:nvPr>
        </p:nvSpPr>
        <p:spPr/>
        <p:txBody>
          <a:bodyPr>
            <a:noAutofit/>
          </a:bodyPr>
          <a:lstStyle/>
          <a:p>
            <a:r>
              <a:rPr lang="en-US" dirty="0"/>
              <a:t>Areas to Consider for Q1</a:t>
            </a:r>
            <a:endParaRPr lang="en-GB" dirty="0"/>
          </a:p>
        </p:txBody>
      </p:sp>
      <p:sp>
        <p:nvSpPr>
          <p:cNvPr id="9" name="Content Placeholder 8">
            <a:extLst>
              <a:ext uri="{FF2B5EF4-FFF2-40B4-BE49-F238E27FC236}">
                <a16:creationId xmlns:a16="http://schemas.microsoft.com/office/drawing/2014/main" id="{79F6DC8D-3E95-475A-AF1E-DC832FC301A9}"/>
              </a:ext>
            </a:extLst>
          </p:cNvPr>
          <p:cNvSpPr>
            <a:spLocks noGrp="1"/>
          </p:cNvSpPr>
          <p:nvPr>
            <p:ph sz="quarter" idx="19"/>
          </p:nvPr>
        </p:nvSpPr>
        <p:spPr>
          <a:xfrm>
            <a:off x="5216769" y="1172412"/>
            <a:ext cx="6975231" cy="4979987"/>
          </a:xfrm>
        </p:spPr>
        <p:txBody>
          <a:bodyPr/>
          <a:lstStyle/>
          <a:p>
            <a:pPr marL="0" lvl="1" indent="0">
              <a:buNone/>
            </a:pPr>
            <a:r>
              <a:rPr lang="en-US" sz="2400" b="1" dirty="0"/>
              <a:t>Caring for your customers</a:t>
            </a:r>
          </a:p>
          <a:p>
            <a:pPr marL="0" lvl="1" indent="0">
              <a:buNone/>
            </a:pPr>
            <a:r>
              <a:rPr lang="en-US" sz="800" b="1" dirty="0"/>
              <a:t> </a:t>
            </a:r>
          </a:p>
          <a:p>
            <a:pPr lvl="1">
              <a:lnSpc>
                <a:spcPct val="150000"/>
              </a:lnSpc>
            </a:pPr>
            <a:r>
              <a:rPr lang="en-GB" sz="2000" dirty="0"/>
              <a:t>Always going the extra mile</a:t>
            </a:r>
          </a:p>
          <a:p>
            <a:pPr lvl="1">
              <a:lnSpc>
                <a:spcPct val="150000"/>
              </a:lnSpc>
            </a:pPr>
            <a:r>
              <a:rPr lang="en-GB" sz="2000" dirty="0"/>
              <a:t>Staff training and development </a:t>
            </a:r>
            <a:br>
              <a:rPr lang="en-GB" sz="2000" dirty="0"/>
            </a:br>
            <a:r>
              <a:rPr lang="en-GB" sz="2000" dirty="0"/>
              <a:t>e.g. Welcome to Excellence/In-House training</a:t>
            </a:r>
          </a:p>
          <a:p>
            <a:pPr lvl="1">
              <a:lnSpc>
                <a:spcPct val="150000"/>
              </a:lnSpc>
            </a:pPr>
            <a:r>
              <a:rPr lang="en-GB" sz="2000" dirty="0"/>
              <a:t>Induction process for new staff</a:t>
            </a:r>
          </a:p>
          <a:p>
            <a:pPr lvl="1">
              <a:lnSpc>
                <a:spcPct val="150000"/>
              </a:lnSpc>
            </a:pPr>
            <a:r>
              <a:rPr lang="en-GB" sz="2000" dirty="0"/>
              <a:t>Customer feedback initiatives/complaints process</a:t>
            </a:r>
          </a:p>
          <a:p>
            <a:pPr lvl="1">
              <a:lnSpc>
                <a:spcPct val="150000"/>
              </a:lnSpc>
            </a:pPr>
            <a:r>
              <a:rPr lang="en-GB" sz="2000" dirty="0"/>
              <a:t>Attention to detail</a:t>
            </a:r>
          </a:p>
        </p:txBody>
      </p:sp>
      <p:pic>
        <p:nvPicPr>
          <p:cNvPr id="5122" name="Picture 2" descr="A person in a wizard garment holding a book with flames&#10;&#10;Description automatically generated">
            <a:extLst>
              <a:ext uri="{FF2B5EF4-FFF2-40B4-BE49-F238E27FC236}">
                <a16:creationId xmlns:a16="http://schemas.microsoft.com/office/drawing/2014/main" id="{C793A643-0C24-31C3-F28A-060A21C44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39" y="888815"/>
            <a:ext cx="3888586" cy="51251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ED2F2F3-A9B9-D7B0-7BBE-7DFC887671BC}"/>
              </a:ext>
            </a:extLst>
          </p:cNvPr>
          <p:cNvSpPr/>
          <p:nvPr/>
        </p:nvSpPr>
        <p:spPr>
          <a:xfrm>
            <a:off x="896938" y="5969185"/>
            <a:ext cx="3888586" cy="584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indent="0">
              <a:buNone/>
            </a:pPr>
            <a:r>
              <a:rPr lang="en-GB" sz="1100" b="1">
                <a:solidFill>
                  <a:schemeClr val="bg1"/>
                </a:solidFill>
              </a:rPr>
              <a:t>The Wizard Walk of York, North Yorkshire</a:t>
            </a:r>
            <a:br>
              <a:rPr lang="en-GB" sz="1100" b="1">
                <a:solidFill>
                  <a:schemeClr val="bg1"/>
                </a:solidFill>
              </a:rPr>
            </a:br>
            <a:r>
              <a:rPr lang="en-GB" sz="1050">
                <a:solidFill>
                  <a:schemeClr val="bg1"/>
                </a:solidFill>
              </a:rPr>
              <a:t>© </a:t>
            </a:r>
            <a:r>
              <a:rPr lang="en-US" sz="1050">
                <a:solidFill>
                  <a:schemeClr val="bg1"/>
                </a:solidFill>
              </a:rPr>
              <a:t>Hunter-Howard Photography/ The Wizard Walk of York</a:t>
            </a:r>
            <a:br>
              <a:rPr lang="en-GB" sz="1100">
                <a:solidFill>
                  <a:schemeClr val="bg1"/>
                </a:solidFill>
              </a:rPr>
            </a:br>
            <a:r>
              <a:rPr lang="en-US" sz="1100">
                <a:solidFill>
                  <a:schemeClr val="bg1"/>
                </a:solidFill>
              </a:rPr>
              <a:t>New Tourism Business  of the Year</a:t>
            </a:r>
            <a:r>
              <a:rPr lang="en-GB" sz="1100">
                <a:solidFill>
                  <a:schemeClr val="bg1"/>
                </a:solidFill>
              </a:rPr>
              <a:t>, Gold, 2024</a:t>
            </a:r>
            <a:endParaRPr lang="en-US" sz="1100">
              <a:solidFill>
                <a:schemeClr val="bg1"/>
              </a:solidFill>
            </a:endParaRPr>
          </a:p>
        </p:txBody>
      </p:sp>
      <p:pic>
        <p:nvPicPr>
          <p:cNvPr id="2" name="Picture 1" descr="A close-up of a logo&#10;&#10;AI-generated content may be incorrect.">
            <a:extLst>
              <a:ext uri="{FF2B5EF4-FFF2-40B4-BE49-F238E27FC236}">
                <a16:creationId xmlns:a16="http://schemas.microsoft.com/office/drawing/2014/main" id="{24B13DDA-D946-424A-844D-3844DAC7E5BC}"/>
              </a:ext>
            </a:extLst>
          </p:cNvPr>
          <p:cNvPicPr>
            <a:picLocks noChangeAspect="1"/>
          </p:cNvPicPr>
          <p:nvPr/>
        </p:nvPicPr>
        <p:blipFill>
          <a:blip r:embed="rId4"/>
          <a:stretch>
            <a:fillRect/>
          </a:stretch>
        </p:blipFill>
        <p:spPr>
          <a:xfrm>
            <a:off x="10209232" y="6373168"/>
            <a:ext cx="963646" cy="335082"/>
          </a:xfrm>
          <a:prstGeom prst="rect">
            <a:avLst/>
          </a:prstGeom>
        </p:spPr>
      </p:pic>
    </p:spTree>
    <p:extLst>
      <p:ext uri="{BB962C8B-B14F-4D97-AF65-F5344CB8AC3E}">
        <p14:creationId xmlns:p14="http://schemas.microsoft.com/office/powerpoint/2010/main" val="992070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65CB467-F248-4995-B49B-DE71EB811A1E}"/>
              </a:ext>
            </a:extLst>
          </p:cNvPr>
          <p:cNvSpPr>
            <a:spLocks noGrp="1"/>
          </p:cNvSpPr>
          <p:nvPr>
            <p:ph type="title"/>
          </p:nvPr>
        </p:nvSpPr>
        <p:spPr>
          <a:xfrm>
            <a:off x="905253" y="394572"/>
            <a:ext cx="11286747" cy="510304"/>
          </a:xfrm>
        </p:spPr>
        <p:txBody>
          <a:bodyPr>
            <a:noAutofit/>
          </a:bodyPr>
          <a:lstStyle/>
          <a:p>
            <a:r>
              <a:rPr lang="en-US" dirty="0"/>
              <a:t>Areas to Consider for Q1</a:t>
            </a:r>
            <a:endParaRPr lang="en-GB" dirty="0"/>
          </a:p>
        </p:txBody>
      </p:sp>
      <p:sp>
        <p:nvSpPr>
          <p:cNvPr id="9" name="Content Placeholder 8">
            <a:extLst>
              <a:ext uri="{FF2B5EF4-FFF2-40B4-BE49-F238E27FC236}">
                <a16:creationId xmlns:a16="http://schemas.microsoft.com/office/drawing/2014/main" id="{79F6DC8D-3E95-475A-AF1E-DC832FC301A9}"/>
              </a:ext>
            </a:extLst>
          </p:cNvPr>
          <p:cNvSpPr>
            <a:spLocks noGrp="1"/>
          </p:cNvSpPr>
          <p:nvPr>
            <p:ph sz="quarter" idx="19"/>
          </p:nvPr>
        </p:nvSpPr>
        <p:spPr>
          <a:xfrm>
            <a:off x="304800" y="1364754"/>
            <a:ext cx="6751894" cy="4979987"/>
          </a:xfrm>
        </p:spPr>
        <p:txBody>
          <a:bodyPr/>
          <a:lstStyle/>
          <a:p>
            <a:pPr marL="0" lvl="1" indent="0">
              <a:buNone/>
            </a:pPr>
            <a:r>
              <a:rPr lang="en-US" sz="2400" b="1" dirty="0"/>
              <a:t>Innovative marketing /promotion</a:t>
            </a:r>
          </a:p>
          <a:p>
            <a:pPr marL="0" lvl="1" indent="0">
              <a:buNone/>
            </a:pPr>
            <a:r>
              <a:rPr lang="en-US" sz="800" b="1" dirty="0"/>
              <a:t>  </a:t>
            </a:r>
          </a:p>
          <a:p>
            <a:pPr lvl="1">
              <a:lnSpc>
                <a:spcPct val="150000"/>
              </a:lnSpc>
            </a:pPr>
            <a:r>
              <a:rPr lang="en-GB" sz="2000" dirty="0"/>
              <a:t>Specific marketing and promotion carried out? </a:t>
            </a:r>
          </a:p>
          <a:p>
            <a:pPr lvl="1">
              <a:lnSpc>
                <a:spcPct val="150000"/>
              </a:lnSpc>
            </a:pPr>
            <a:r>
              <a:rPr lang="en-GB" sz="2000" dirty="0"/>
              <a:t>Trying something different or out of the ordinary? </a:t>
            </a:r>
          </a:p>
          <a:p>
            <a:pPr lvl="1">
              <a:lnSpc>
                <a:spcPct val="150000"/>
              </a:lnSpc>
            </a:pPr>
            <a:r>
              <a:rPr lang="en-GB" sz="2000" dirty="0"/>
              <a:t>Social networking sites </a:t>
            </a:r>
          </a:p>
          <a:p>
            <a:pPr lvl="1">
              <a:lnSpc>
                <a:spcPct val="150000"/>
              </a:lnSpc>
            </a:pPr>
            <a:r>
              <a:rPr lang="en-GB" sz="2000" dirty="0"/>
              <a:t>Joint marketing with other tourism businesses</a:t>
            </a:r>
          </a:p>
          <a:p>
            <a:pPr lvl="1">
              <a:lnSpc>
                <a:spcPct val="150000"/>
              </a:lnSpc>
            </a:pPr>
            <a:r>
              <a:rPr lang="en-GB" sz="2000" dirty="0"/>
              <a:t>Engaging with LVEP, DMO and VE/VB campaigns</a:t>
            </a:r>
          </a:p>
        </p:txBody>
      </p:sp>
      <p:sp>
        <p:nvSpPr>
          <p:cNvPr id="13" name="Content Placeholder 12">
            <a:extLst>
              <a:ext uri="{FF2B5EF4-FFF2-40B4-BE49-F238E27FC236}">
                <a16:creationId xmlns:a16="http://schemas.microsoft.com/office/drawing/2014/main" id="{A1D0BF4E-2D89-49E5-A0E7-5A0E10C0CE19}"/>
              </a:ext>
            </a:extLst>
          </p:cNvPr>
          <p:cNvSpPr>
            <a:spLocks noGrp="1"/>
          </p:cNvSpPr>
          <p:nvPr>
            <p:ph type="body" sz="quarter" idx="11"/>
          </p:nvPr>
        </p:nvSpPr>
        <p:spPr>
          <a:xfrm>
            <a:off x="8115184" y="5356774"/>
            <a:ext cx="5394384" cy="269150"/>
          </a:xfrm>
        </p:spPr>
        <p:txBody>
          <a:bodyPr/>
          <a:lstStyle/>
          <a:p>
            <a:endParaRPr lang="en-GB" dirty="0"/>
          </a:p>
          <a:p>
            <a:br>
              <a:rPr lang="en-GB" b="0" dirty="0"/>
            </a:br>
            <a:r>
              <a:rPr lang="en-GB" sz="1800" b="0" dirty="0"/>
              <a:t>VisitBritain</a:t>
            </a:r>
          </a:p>
        </p:txBody>
      </p:sp>
      <p:sp>
        <p:nvSpPr>
          <p:cNvPr id="4" name="Picture Placeholder 3">
            <a:extLst>
              <a:ext uri="{FF2B5EF4-FFF2-40B4-BE49-F238E27FC236}">
                <a16:creationId xmlns:a16="http://schemas.microsoft.com/office/drawing/2014/main" id="{BB4E5C77-F0FB-4652-8454-D348C0AC06AE}"/>
              </a:ext>
            </a:extLst>
          </p:cNvPr>
          <p:cNvSpPr>
            <a:spLocks noGrp="1"/>
          </p:cNvSpPr>
          <p:nvPr>
            <p:ph type="pic" sz="quarter" idx="18"/>
          </p:nvPr>
        </p:nvSpPr>
        <p:spPr/>
        <p:txBody>
          <a:bodyPr/>
          <a:lstStyle/>
          <a:p>
            <a:endParaRPr lang="en-GB" dirty="0"/>
          </a:p>
        </p:txBody>
      </p:sp>
      <p:pic>
        <p:nvPicPr>
          <p:cNvPr id="6" name="Picture 5">
            <a:extLst>
              <a:ext uri="{FF2B5EF4-FFF2-40B4-BE49-F238E27FC236}">
                <a16:creationId xmlns:a16="http://schemas.microsoft.com/office/drawing/2014/main" id="{DE7CA247-073A-24B3-AE79-1D4C854980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02407" y="1485002"/>
            <a:ext cx="4830506" cy="4739493"/>
          </a:xfrm>
          <a:prstGeom prst="rect">
            <a:avLst/>
          </a:prstGeom>
        </p:spPr>
      </p:pic>
      <p:pic>
        <p:nvPicPr>
          <p:cNvPr id="3" name="Picture Placeholder 2" descr="A close-up of a logo&#10;&#10;AI-generated content may be incorrect.">
            <a:extLst>
              <a:ext uri="{FF2B5EF4-FFF2-40B4-BE49-F238E27FC236}">
                <a16:creationId xmlns:a16="http://schemas.microsoft.com/office/drawing/2014/main" id="{15B27B89-DEA4-3B94-D5C5-166D11838C58}"/>
              </a:ext>
            </a:extLst>
          </p:cNvPr>
          <p:cNvPicPr>
            <a:picLocks noGrp="1" noChangeAspect="1"/>
          </p:cNvPicPr>
          <p:nvPr>
            <p:ph type="pic" sz="quarter" idx="14"/>
          </p:nvPr>
        </p:nvPicPr>
        <p:blipFill>
          <a:blip r:embed="rId4"/>
          <a:srcRect l="4342" r="4342"/>
          <a:stretch>
            <a:fillRect/>
          </a:stretch>
        </p:blipFill>
        <p:spPr>
          <a:xfrm>
            <a:off x="10288588" y="6319838"/>
            <a:ext cx="958850" cy="365125"/>
          </a:xfrm>
          <a:prstGeom prst="rect">
            <a:avLst/>
          </a:prstGeom>
        </p:spPr>
      </p:pic>
    </p:spTree>
    <p:extLst>
      <p:ext uri="{BB962C8B-B14F-4D97-AF65-F5344CB8AC3E}">
        <p14:creationId xmlns:p14="http://schemas.microsoft.com/office/powerpoint/2010/main" val="3854751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65CB467-F248-4995-B49B-DE71EB811A1E}"/>
              </a:ext>
            </a:extLst>
          </p:cNvPr>
          <p:cNvSpPr>
            <a:spLocks noGrp="1"/>
          </p:cNvSpPr>
          <p:nvPr>
            <p:ph type="title"/>
          </p:nvPr>
        </p:nvSpPr>
        <p:spPr>
          <a:xfrm>
            <a:off x="905254" y="394571"/>
            <a:ext cx="11286746" cy="597801"/>
          </a:xfrm>
        </p:spPr>
        <p:txBody>
          <a:bodyPr>
            <a:normAutofit/>
          </a:bodyPr>
          <a:lstStyle/>
          <a:p>
            <a:r>
              <a:rPr lang="en-US" dirty="0"/>
              <a:t>Areas to Consider for Q1</a:t>
            </a:r>
            <a:endParaRPr lang="en-GB" dirty="0"/>
          </a:p>
        </p:txBody>
      </p:sp>
      <p:sp>
        <p:nvSpPr>
          <p:cNvPr id="9" name="Content Placeholder 8">
            <a:extLst>
              <a:ext uri="{FF2B5EF4-FFF2-40B4-BE49-F238E27FC236}">
                <a16:creationId xmlns:a16="http://schemas.microsoft.com/office/drawing/2014/main" id="{79F6DC8D-3E95-475A-AF1E-DC832FC301A9}"/>
              </a:ext>
            </a:extLst>
          </p:cNvPr>
          <p:cNvSpPr>
            <a:spLocks noGrp="1"/>
          </p:cNvSpPr>
          <p:nvPr>
            <p:ph sz="quarter" idx="19"/>
          </p:nvPr>
        </p:nvSpPr>
        <p:spPr>
          <a:xfrm>
            <a:off x="325439" y="939006"/>
            <a:ext cx="7769107" cy="4979987"/>
          </a:xfrm>
        </p:spPr>
        <p:txBody>
          <a:bodyPr/>
          <a:lstStyle/>
          <a:p>
            <a:pPr marL="0" lvl="1" indent="0">
              <a:buNone/>
            </a:pPr>
            <a:r>
              <a:rPr lang="en-US" sz="2400" b="1" dirty="0"/>
              <a:t>Inclusive facilities, experience and welcome</a:t>
            </a:r>
          </a:p>
          <a:p>
            <a:pPr marL="0" lvl="1" indent="0">
              <a:buNone/>
            </a:pPr>
            <a:r>
              <a:rPr lang="en-US" sz="800" b="1" dirty="0"/>
              <a:t> </a:t>
            </a:r>
            <a:endParaRPr lang="en-GB" sz="800" b="1" dirty="0"/>
          </a:p>
          <a:p>
            <a:pPr lvl="1"/>
            <a:r>
              <a:rPr lang="en-GB" sz="2000" dirty="0"/>
              <a:t>How you attract a diverse audience</a:t>
            </a:r>
          </a:p>
          <a:p>
            <a:pPr lvl="1"/>
            <a:r>
              <a:rPr lang="en-GB" sz="2000" dirty="0"/>
              <a:t>How you provide for visitors with access needs</a:t>
            </a:r>
          </a:p>
          <a:p>
            <a:pPr lvl="1"/>
            <a:r>
              <a:rPr lang="en-GB" sz="2000" dirty="0"/>
              <a:t>What you have in place to ensure all visitors are welcomed, supported and encouraged to take part or enjoy their stay with you</a:t>
            </a:r>
          </a:p>
          <a:p>
            <a:pPr marL="0" lvl="1" indent="0">
              <a:buNone/>
            </a:pPr>
            <a:endParaRPr lang="en-GB" sz="1200" b="1" i="1" dirty="0">
              <a:solidFill>
                <a:srgbClr val="120742"/>
              </a:solidFill>
            </a:endParaRPr>
          </a:p>
          <a:p>
            <a:pPr marL="0" lvl="1" indent="0">
              <a:buNone/>
            </a:pPr>
            <a:r>
              <a:rPr lang="en-GB" sz="2000" b="1" dirty="0">
                <a:solidFill>
                  <a:srgbClr val="120742"/>
                </a:solidFill>
              </a:rPr>
              <a:t>Find out more about accessibility:</a:t>
            </a:r>
          </a:p>
          <a:p>
            <a:pPr marL="0" lvl="1" indent="0">
              <a:buNone/>
            </a:pPr>
            <a:r>
              <a:rPr lang="en-GB" dirty="0">
                <a:hlinkClick r:id="rId3"/>
              </a:rPr>
              <a:t>www.visitbritain.org/business-advice/make-your-business-accessible-and-inclusive/visitengland-accessible-and-inclusive</a:t>
            </a:r>
          </a:p>
          <a:p>
            <a:pPr marL="0" lvl="1" indent="0">
              <a:buNone/>
            </a:pPr>
            <a:r>
              <a:rPr lang="en-GB" sz="1800" dirty="0"/>
              <a:t>Visit England’s Accessible &amp; Inclusive Tourism Toolkit (inc. Top 20 Tips)</a:t>
            </a:r>
            <a:endParaRPr lang="en-GB" sz="1800" dirty="0">
              <a:hlinkClick r:id="rId3">
                <a:extLst>
                  <a:ext uri="{A12FA001-AC4F-418D-AE19-62706E023703}">
                    <ahyp:hlinkClr xmlns:ahyp="http://schemas.microsoft.com/office/drawing/2018/hyperlinkcolor" val="tx"/>
                  </a:ext>
                </a:extLst>
              </a:hlinkClick>
            </a:endParaRPr>
          </a:p>
          <a:p>
            <a:pPr marL="0" lvl="1" indent="0">
              <a:buNone/>
            </a:pPr>
            <a:r>
              <a:rPr lang="en-GB" dirty="0">
                <a:solidFill>
                  <a:srgbClr val="EA592E"/>
                </a:solidFill>
                <a:hlinkClick r:id="rId3">
                  <a:extLst>
                    <a:ext uri="{A12FA001-AC4F-418D-AE19-62706E023703}">
                      <ahyp:hlinkClr xmlns:ahyp="http://schemas.microsoft.com/office/drawing/2018/hyperlinkcolor" val="tx"/>
                    </a:ext>
                  </a:extLst>
                </a:hlinkClick>
              </a:rPr>
              <a:t>www.visitengland.org/access</a:t>
            </a:r>
            <a:endParaRPr lang="en-GB" dirty="0"/>
          </a:p>
          <a:p>
            <a:pPr marL="0" lvl="1" indent="0">
              <a:buNone/>
            </a:pPr>
            <a:r>
              <a:rPr lang="en-GB" sz="1800" dirty="0"/>
              <a:t>Webinar on accessibility </a:t>
            </a:r>
          </a:p>
          <a:p>
            <a:pPr marL="0" lvl="1" indent="0">
              <a:buNone/>
            </a:pPr>
            <a:r>
              <a:rPr lang="en-GB" dirty="0">
                <a:hlinkClick r:id="rId4"/>
              </a:rPr>
              <a:t>www.visitbritain.org/business-advice/business-recovery-webinars</a:t>
            </a:r>
            <a:r>
              <a:rPr lang="en-GB" dirty="0"/>
              <a:t> </a:t>
            </a:r>
          </a:p>
        </p:txBody>
      </p:sp>
      <p:pic>
        <p:nvPicPr>
          <p:cNvPr id="6146" name="Picture 2">
            <a:extLst>
              <a:ext uri="{FF2B5EF4-FFF2-40B4-BE49-F238E27FC236}">
                <a16:creationId xmlns:a16="http://schemas.microsoft.com/office/drawing/2014/main" id="{B27A217B-745B-CFE8-2A8F-CCC37E29EB9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5229"/>
          <a:stretch/>
        </p:blipFill>
        <p:spPr bwMode="auto">
          <a:xfrm>
            <a:off x="8092078" y="939006"/>
            <a:ext cx="3774482" cy="46878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496BCD0-820D-3E71-5F92-457AFA2772E0}"/>
              </a:ext>
            </a:extLst>
          </p:cNvPr>
          <p:cNvSpPr/>
          <p:nvPr/>
        </p:nvSpPr>
        <p:spPr>
          <a:xfrm>
            <a:off x="8092078" y="5626893"/>
            <a:ext cx="3774483" cy="584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indent="0">
              <a:buNone/>
            </a:pPr>
            <a:r>
              <a:rPr lang="en-GB" sz="1100" b="1" err="1">
                <a:solidFill>
                  <a:schemeClr val="bg1"/>
                </a:solidFill>
              </a:rPr>
              <a:t>Nothe</a:t>
            </a:r>
            <a:r>
              <a:rPr lang="en-GB" sz="1100" b="1">
                <a:solidFill>
                  <a:schemeClr val="bg1"/>
                </a:solidFill>
              </a:rPr>
              <a:t> Fort, Dorset</a:t>
            </a:r>
            <a:br>
              <a:rPr lang="en-GB" sz="1100" b="1">
                <a:solidFill>
                  <a:schemeClr val="bg1"/>
                </a:solidFill>
              </a:rPr>
            </a:br>
            <a:r>
              <a:rPr lang="en-GB" sz="1100">
                <a:solidFill>
                  <a:schemeClr val="bg1"/>
                </a:solidFill>
              </a:rPr>
              <a:t>© Paul Brewer Photography/</a:t>
            </a:r>
            <a:r>
              <a:rPr lang="en-GB" sz="1100" err="1">
                <a:solidFill>
                  <a:schemeClr val="bg1"/>
                </a:solidFill>
              </a:rPr>
              <a:t>NotheFort</a:t>
            </a:r>
            <a:br>
              <a:rPr lang="en-GB" sz="1100">
                <a:solidFill>
                  <a:schemeClr val="bg1"/>
                </a:solidFill>
              </a:rPr>
            </a:br>
            <a:r>
              <a:rPr lang="en-GB" sz="1100">
                <a:solidFill>
                  <a:schemeClr val="bg1"/>
                </a:solidFill>
              </a:rPr>
              <a:t>Small Visitor Attraction of the Year, Gold, 2024</a:t>
            </a:r>
          </a:p>
        </p:txBody>
      </p:sp>
      <p:pic>
        <p:nvPicPr>
          <p:cNvPr id="2" name="Picture 1" descr="A close-up of a logo&#10;&#10;AI-generated content may be incorrect.">
            <a:extLst>
              <a:ext uri="{FF2B5EF4-FFF2-40B4-BE49-F238E27FC236}">
                <a16:creationId xmlns:a16="http://schemas.microsoft.com/office/drawing/2014/main" id="{8BEB52FB-57A6-2CDD-F074-452AFA80BCB1}"/>
              </a:ext>
            </a:extLst>
          </p:cNvPr>
          <p:cNvPicPr>
            <a:picLocks noChangeAspect="1"/>
          </p:cNvPicPr>
          <p:nvPr/>
        </p:nvPicPr>
        <p:blipFill>
          <a:blip r:embed="rId6"/>
          <a:stretch>
            <a:fillRect/>
          </a:stretch>
        </p:blipFill>
        <p:spPr>
          <a:xfrm>
            <a:off x="10209232" y="6373168"/>
            <a:ext cx="963646" cy="335082"/>
          </a:xfrm>
          <a:prstGeom prst="rect">
            <a:avLst/>
          </a:prstGeom>
        </p:spPr>
      </p:pic>
    </p:spTree>
    <p:extLst>
      <p:ext uri="{BB962C8B-B14F-4D97-AF65-F5344CB8AC3E}">
        <p14:creationId xmlns:p14="http://schemas.microsoft.com/office/powerpoint/2010/main" val="1628198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66AFCD-E67F-4299-8226-73131495EDDB}"/>
              </a:ext>
            </a:extLst>
          </p:cNvPr>
          <p:cNvSpPr>
            <a:spLocks noGrp="1"/>
          </p:cNvSpPr>
          <p:nvPr>
            <p:ph type="title"/>
          </p:nvPr>
        </p:nvSpPr>
        <p:spPr/>
        <p:txBody>
          <a:bodyPr>
            <a:normAutofit fontScale="90000"/>
          </a:bodyPr>
          <a:lstStyle/>
          <a:p>
            <a:r>
              <a:rPr lang="en-GB" dirty="0"/>
              <a:t>Areas to Consider for Q1: Accessibility</a:t>
            </a:r>
          </a:p>
        </p:txBody>
      </p:sp>
      <p:sp>
        <p:nvSpPr>
          <p:cNvPr id="10" name="Content Placeholder 9">
            <a:extLst>
              <a:ext uri="{FF2B5EF4-FFF2-40B4-BE49-F238E27FC236}">
                <a16:creationId xmlns:a16="http://schemas.microsoft.com/office/drawing/2014/main" id="{24CF3750-DDBD-47AE-8E6A-DFD831331132}"/>
              </a:ext>
            </a:extLst>
          </p:cNvPr>
          <p:cNvSpPr>
            <a:spLocks noGrp="1"/>
          </p:cNvSpPr>
          <p:nvPr>
            <p:ph sz="quarter" idx="16"/>
          </p:nvPr>
        </p:nvSpPr>
        <p:spPr/>
        <p:txBody>
          <a:bodyPr/>
          <a:lstStyle/>
          <a:p>
            <a:r>
              <a:rPr lang="en-GB" sz="2200" dirty="0"/>
              <a:t>Blogger and travel writer, Carrie-Ann Lightley, AccessAble, talks about why accessibility in tourism is vital, at the VisitEngland Awards for Excellence 2020</a:t>
            </a:r>
          </a:p>
        </p:txBody>
      </p:sp>
      <p:pic>
        <p:nvPicPr>
          <p:cNvPr id="2" name="Online Media 10" title="Carrie-Ann Lightley | VisitEngland Awards for Excellence 2020">
            <a:hlinkClick r:id="" action="ppaction://media"/>
            <a:extLst>
              <a:ext uri="{FF2B5EF4-FFF2-40B4-BE49-F238E27FC236}">
                <a16:creationId xmlns:a16="http://schemas.microsoft.com/office/drawing/2014/main" id="{DF58919F-88E6-D44A-6077-A0655B3181CE}"/>
              </a:ext>
            </a:extLst>
          </p:cNvPr>
          <p:cNvPicPr>
            <a:picLocks noRot="1" noChangeAspect="1"/>
          </p:cNvPicPr>
          <p:nvPr>
            <a:videoFile r:link="rId1"/>
          </p:nvPr>
        </p:nvPicPr>
        <p:blipFill>
          <a:blip r:embed="rId4"/>
          <a:stretch>
            <a:fillRect/>
          </a:stretch>
        </p:blipFill>
        <p:spPr>
          <a:xfrm>
            <a:off x="2160588" y="1789116"/>
            <a:ext cx="7893050" cy="4459287"/>
          </a:xfrm>
          <a:prstGeom prst="rect">
            <a:avLst/>
          </a:prstGeom>
        </p:spPr>
      </p:pic>
      <p:pic>
        <p:nvPicPr>
          <p:cNvPr id="3" name="Picture Placeholder 2" descr="A close-up of a logo&#10;&#10;AI-generated content may be incorrect.">
            <a:extLst>
              <a:ext uri="{FF2B5EF4-FFF2-40B4-BE49-F238E27FC236}">
                <a16:creationId xmlns:a16="http://schemas.microsoft.com/office/drawing/2014/main" id="{A5C65F67-C82A-7308-C098-7D4F75176473}"/>
              </a:ext>
            </a:extLst>
          </p:cNvPr>
          <p:cNvPicPr>
            <a:picLocks noGrp="1" noChangeAspect="1"/>
          </p:cNvPicPr>
          <p:nvPr>
            <p:ph type="pic" sz="quarter" idx="14"/>
          </p:nvPr>
        </p:nvPicPr>
        <p:blipFill>
          <a:blip r:embed="rId5"/>
          <a:srcRect l="4342" r="4342"/>
          <a:stretch>
            <a:fillRect/>
          </a:stretch>
        </p:blipFill>
        <p:spPr>
          <a:xfrm>
            <a:off x="10288588" y="6319838"/>
            <a:ext cx="958850" cy="365125"/>
          </a:xfrm>
          <a:prstGeom prst="rect">
            <a:avLst/>
          </a:prstGeom>
        </p:spPr>
      </p:pic>
    </p:spTree>
    <p:extLst>
      <p:ext uri="{BB962C8B-B14F-4D97-AF65-F5344CB8AC3E}">
        <p14:creationId xmlns:p14="http://schemas.microsoft.com/office/powerpoint/2010/main" val="331157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65CB467-F248-4995-B49B-DE71EB811A1E}"/>
              </a:ext>
            </a:extLst>
          </p:cNvPr>
          <p:cNvSpPr>
            <a:spLocks noGrp="1"/>
          </p:cNvSpPr>
          <p:nvPr>
            <p:ph type="title"/>
          </p:nvPr>
        </p:nvSpPr>
        <p:spPr/>
        <p:txBody>
          <a:bodyPr>
            <a:noAutofit/>
          </a:bodyPr>
          <a:lstStyle/>
          <a:p>
            <a:r>
              <a:rPr lang="en-US" dirty="0"/>
              <a:t>Areas to Consider for Q1</a:t>
            </a:r>
            <a:endParaRPr lang="en-GB" dirty="0"/>
          </a:p>
        </p:txBody>
      </p:sp>
      <p:sp>
        <p:nvSpPr>
          <p:cNvPr id="9" name="Content Placeholder 8">
            <a:extLst>
              <a:ext uri="{FF2B5EF4-FFF2-40B4-BE49-F238E27FC236}">
                <a16:creationId xmlns:a16="http://schemas.microsoft.com/office/drawing/2014/main" id="{79F6DC8D-3E95-475A-AF1E-DC832FC301A9}"/>
              </a:ext>
            </a:extLst>
          </p:cNvPr>
          <p:cNvSpPr>
            <a:spLocks noGrp="1"/>
          </p:cNvSpPr>
          <p:nvPr>
            <p:ph sz="quarter" idx="19"/>
          </p:nvPr>
        </p:nvSpPr>
        <p:spPr>
          <a:xfrm>
            <a:off x="4512831" y="904875"/>
            <a:ext cx="7544032" cy="4979987"/>
          </a:xfrm>
        </p:spPr>
        <p:txBody>
          <a:bodyPr/>
          <a:lstStyle/>
          <a:p>
            <a:pPr marL="0" lvl="1" indent="0">
              <a:buNone/>
            </a:pPr>
            <a:r>
              <a:rPr lang="en-GB" sz="2400" b="1" dirty="0"/>
              <a:t>Regenerative Tourism</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Champions that tourism should leave a place better than it was before.  The main goal is for visitors to have a positive impact in the destination or place they visit.  Through this we wish to champion actions of suppliers, staff and local stakeholders in supporting the entrant on their delivery to the visitor.</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We are looking for actions that support some or all of the below to a standard that could inspire visitors, suppliers and staff in positive actions:</a:t>
            </a:r>
          </a:p>
          <a:p>
            <a:pPr marL="342900" lvl="0" indent="-342900">
              <a:lnSpc>
                <a:spcPct val="107000"/>
              </a:lnSpc>
              <a:buFont typeface="Calibri" panose="020F050202020403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Climate – actions to decarbonise energy/mobility towards Net Zero</a:t>
            </a:r>
          </a:p>
          <a:p>
            <a:pPr marL="342900" lvl="0" indent="-342900">
              <a:lnSpc>
                <a:spcPct val="107000"/>
              </a:lnSpc>
              <a:buFont typeface="Calibri" panose="020F050202020403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Circular Economy – clear examples of management of suppliers, waste, recycling, sustainable products and efficient use of resources</a:t>
            </a:r>
          </a:p>
          <a:p>
            <a:pPr marL="342900" lvl="0" indent="-342900">
              <a:lnSpc>
                <a:spcPct val="107000"/>
              </a:lnSpc>
              <a:buFont typeface="Calibri" panose="020F050202020403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Biodiversity – actions to protect and restore nature</a:t>
            </a:r>
          </a:p>
          <a:p>
            <a:pPr marL="342900" lvl="0" indent="-342900">
              <a:lnSpc>
                <a:spcPct val="107000"/>
              </a:lnSpc>
              <a:spcAft>
                <a:spcPts val="800"/>
              </a:spcAft>
              <a:buFont typeface="Calibri" panose="020F050202020403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Place based – respect for local area/communities, tourism that does no harm</a:t>
            </a:r>
          </a:p>
          <a:p>
            <a:pPr marL="0" lvl="1" indent="0">
              <a:buNone/>
            </a:pPr>
            <a:r>
              <a:rPr lang="en-GB" sz="1800" b="1" dirty="0">
                <a:solidFill>
                  <a:srgbClr val="120742"/>
                </a:solidFill>
              </a:rPr>
              <a:t>Find out more about sustainability:  </a:t>
            </a:r>
            <a:r>
              <a:rPr lang="en-GB" sz="1800" dirty="0">
                <a:hlinkClick r:id="rId3"/>
              </a:rPr>
              <a:t>www.visitengland.org/green</a:t>
            </a:r>
            <a:r>
              <a:rPr lang="en-GB" sz="1800" dirty="0"/>
              <a:t>  </a:t>
            </a:r>
          </a:p>
        </p:txBody>
      </p:sp>
      <p:grpSp>
        <p:nvGrpSpPr>
          <p:cNvPr id="4" name="Group 3">
            <a:extLst>
              <a:ext uri="{FF2B5EF4-FFF2-40B4-BE49-F238E27FC236}">
                <a16:creationId xmlns:a16="http://schemas.microsoft.com/office/drawing/2014/main" id="{53CFA7BD-883B-77E5-A6A4-1F17CFE0026A}"/>
              </a:ext>
            </a:extLst>
          </p:cNvPr>
          <p:cNvGrpSpPr/>
          <p:nvPr/>
        </p:nvGrpSpPr>
        <p:grpSpPr>
          <a:xfrm>
            <a:off x="630967" y="1061383"/>
            <a:ext cx="3611425" cy="5623396"/>
            <a:chOff x="237562" y="1079731"/>
            <a:chExt cx="3611425" cy="5623396"/>
          </a:xfrm>
        </p:grpSpPr>
        <p:pic>
          <p:nvPicPr>
            <p:cNvPr id="7170" name="Picture 2" descr="A group of children making crafts&#10;&#10;Description automatically generated">
              <a:extLst>
                <a:ext uri="{FF2B5EF4-FFF2-40B4-BE49-F238E27FC236}">
                  <a16:creationId xmlns:a16="http://schemas.microsoft.com/office/drawing/2014/main" id="{B078CB61-3C46-8324-A410-636083449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562" y="1079731"/>
              <a:ext cx="3611424" cy="48615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96C7B0E-F10B-3D3D-385E-357ED332B842}"/>
                </a:ext>
              </a:extLst>
            </p:cNvPr>
            <p:cNvSpPr/>
            <p:nvPr/>
          </p:nvSpPr>
          <p:spPr bwMode="auto">
            <a:xfrm>
              <a:off x="237563" y="5941264"/>
              <a:ext cx="3611424" cy="7618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indent="0">
                <a:buNone/>
              </a:pPr>
              <a:r>
                <a:rPr lang="en-GB" sz="1100" b="1" dirty="0">
                  <a:solidFill>
                    <a:schemeClr val="bg1"/>
                  </a:solidFill>
                </a:rPr>
                <a:t>Kent Wildlife Trust, Kent</a:t>
              </a:r>
              <a:br>
                <a:rPr lang="en-GB" sz="1100" b="1" dirty="0">
                  <a:solidFill>
                    <a:schemeClr val="bg1"/>
                  </a:solidFill>
                </a:rPr>
              </a:br>
              <a:r>
                <a:rPr lang="en-GB" sz="1100" dirty="0">
                  <a:solidFill>
                    <a:schemeClr val="bg1"/>
                  </a:solidFill>
                </a:rPr>
                <a:t>© </a:t>
              </a:r>
              <a:r>
                <a:rPr lang="en-US" sz="1100" dirty="0">
                  <a:solidFill>
                    <a:schemeClr val="bg1"/>
                  </a:solidFill>
                </a:rPr>
                <a:t>Tom </a:t>
              </a:r>
              <a:r>
                <a:rPr lang="en-US" sz="1100" dirty="0" err="1">
                  <a:solidFill>
                    <a:schemeClr val="bg1"/>
                  </a:solidFill>
                </a:rPr>
                <a:t>Cawdron</a:t>
              </a:r>
              <a:r>
                <a:rPr lang="en-US" sz="1100" dirty="0">
                  <a:solidFill>
                    <a:schemeClr val="bg1"/>
                  </a:solidFill>
                </a:rPr>
                <a:t>/Kent Wildlife Trust</a:t>
              </a:r>
              <a:br>
                <a:rPr lang="en-GB" sz="1100" dirty="0">
                  <a:solidFill>
                    <a:schemeClr val="bg1"/>
                  </a:solidFill>
                </a:rPr>
              </a:br>
              <a:r>
                <a:rPr lang="en-GB" sz="1100" dirty="0">
                  <a:solidFill>
                    <a:schemeClr val="bg1"/>
                  </a:solidFill>
                </a:rPr>
                <a:t>Ethical, Responsible and Sustainable </a:t>
              </a:r>
              <a:br>
                <a:rPr lang="en-GB" sz="1100" dirty="0">
                  <a:solidFill>
                    <a:schemeClr val="bg1"/>
                  </a:solidFill>
                </a:rPr>
              </a:br>
              <a:r>
                <a:rPr lang="en-GB" sz="1100" dirty="0">
                  <a:solidFill>
                    <a:schemeClr val="bg1"/>
                  </a:solidFill>
                </a:rPr>
                <a:t>Tourism Award Gold, 2024</a:t>
              </a:r>
              <a:endParaRPr lang="en-US" sz="1100" dirty="0">
                <a:solidFill>
                  <a:schemeClr val="bg1"/>
                </a:solidFill>
              </a:endParaRPr>
            </a:p>
          </p:txBody>
        </p:sp>
      </p:grpSp>
    </p:spTree>
    <p:extLst>
      <p:ext uri="{BB962C8B-B14F-4D97-AF65-F5344CB8AC3E}">
        <p14:creationId xmlns:p14="http://schemas.microsoft.com/office/powerpoint/2010/main" val="1715675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65CB467-F248-4995-B49B-DE71EB811A1E}"/>
              </a:ext>
            </a:extLst>
          </p:cNvPr>
          <p:cNvSpPr>
            <a:spLocks noGrp="1"/>
          </p:cNvSpPr>
          <p:nvPr>
            <p:ph type="title"/>
          </p:nvPr>
        </p:nvSpPr>
        <p:spPr/>
        <p:txBody>
          <a:bodyPr>
            <a:normAutofit fontScale="90000"/>
          </a:bodyPr>
          <a:lstStyle/>
          <a:p>
            <a:r>
              <a:rPr lang="en-GB" sz="3200" b="1" dirty="0"/>
              <a:t>Q2: Your </a:t>
            </a:r>
            <a:r>
              <a:rPr lang="en-GB" b="1" dirty="0"/>
              <a:t>R</a:t>
            </a:r>
            <a:r>
              <a:rPr lang="en-GB" sz="3200" b="1" dirty="0"/>
              <a:t>ecent </a:t>
            </a:r>
            <a:r>
              <a:rPr lang="en-GB" b="1" dirty="0"/>
              <a:t>I</a:t>
            </a:r>
            <a:r>
              <a:rPr lang="en-GB" sz="3200" b="1" dirty="0"/>
              <a:t>mprovements</a:t>
            </a:r>
            <a:endParaRPr lang="en-GB" dirty="0"/>
          </a:p>
        </p:txBody>
      </p:sp>
      <p:sp>
        <p:nvSpPr>
          <p:cNvPr id="9" name="Content Placeholder 8">
            <a:extLst>
              <a:ext uri="{FF2B5EF4-FFF2-40B4-BE49-F238E27FC236}">
                <a16:creationId xmlns:a16="http://schemas.microsoft.com/office/drawing/2014/main" id="{79F6DC8D-3E95-475A-AF1E-DC832FC301A9}"/>
              </a:ext>
            </a:extLst>
          </p:cNvPr>
          <p:cNvSpPr>
            <a:spLocks noGrp="1"/>
          </p:cNvSpPr>
          <p:nvPr>
            <p:ph sz="quarter" idx="19"/>
          </p:nvPr>
        </p:nvSpPr>
        <p:spPr>
          <a:xfrm>
            <a:off x="4771292" y="1177265"/>
            <a:ext cx="7544032" cy="4979987"/>
          </a:xfrm>
        </p:spPr>
        <p:txBody>
          <a:bodyPr/>
          <a:lstStyle/>
          <a:p>
            <a:pPr>
              <a:lnSpc>
                <a:spcPct val="107000"/>
              </a:lnSpc>
              <a:spcAft>
                <a:spcPts val="800"/>
              </a:spcAft>
            </a:pPr>
            <a:r>
              <a:rPr lang="en-GB" sz="2000" b="1" dirty="0">
                <a:effectLst/>
                <a:ea typeface="Calibri" panose="020F0502020204030204" pitchFamily="34" charset="0"/>
                <a:cs typeface="Times New Roman" panose="02020603050405020304" pitchFamily="18" charset="0"/>
              </a:rPr>
              <a:t>Explain your reasons for making the improvements and indicate which parts of the business are impacted:</a:t>
            </a:r>
          </a:p>
          <a:p>
            <a:pPr marL="342900" lvl="0" indent="-342900">
              <a:lnSpc>
                <a:spcPct val="107000"/>
              </a:lnSpc>
              <a:buFont typeface="Arial" panose="020B0604020202020204" pitchFamily="34" charset="0"/>
              <a:buChar char="•"/>
            </a:pPr>
            <a:endParaRPr lang="en-GB" sz="1800" dirty="0">
              <a:effectLst/>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900" dirty="0">
                <a:effectLst/>
                <a:ea typeface="Calibri" panose="020F0502020204030204" pitchFamily="34" charset="0"/>
                <a:cs typeface="Times New Roman" panose="02020603050405020304" pitchFamily="18" charset="0"/>
              </a:rPr>
              <a:t>Promotional initiatives</a:t>
            </a:r>
          </a:p>
          <a:p>
            <a:pPr marL="342900" lvl="0" indent="-342900">
              <a:lnSpc>
                <a:spcPct val="107000"/>
              </a:lnSpc>
              <a:buFont typeface="Arial" panose="020B0604020202020204" pitchFamily="34" charset="0"/>
              <a:buChar char="•"/>
            </a:pPr>
            <a:r>
              <a:rPr lang="en-GB" sz="1900" dirty="0">
                <a:effectLst/>
                <a:ea typeface="Calibri" panose="020F0502020204030204" pitchFamily="34" charset="0"/>
                <a:cs typeface="Times New Roman" panose="02020603050405020304" pitchFamily="18" charset="0"/>
              </a:rPr>
              <a:t>Improving the skills of you and your team  </a:t>
            </a:r>
          </a:p>
          <a:p>
            <a:pPr marL="342900" lvl="0" indent="-342900">
              <a:lnSpc>
                <a:spcPct val="107000"/>
              </a:lnSpc>
              <a:buFont typeface="Arial" panose="020B0604020202020204" pitchFamily="34" charset="0"/>
              <a:buChar char="•"/>
            </a:pPr>
            <a:r>
              <a:rPr lang="en-GB" sz="1900" dirty="0">
                <a:effectLst/>
                <a:ea typeface="Calibri" panose="020F0502020204030204" pitchFamily="34" charset="0"/>
                <a:cs typeface="Times New Roman" panose="02020603050405020304" pitchFamily="18" charset="0"/>
              </a:rPr>
              <a:t>Expansion, upgrade of facilities, enhancements to your services</a:t>
            </a:r>
          </a:p>
          <a:p>
            <a:pPr marL="342900" lvl="0" indent="-342900">
              <a:lnSpc>
                <a:spcPct val="107000"/>
              </a:lnSpc>
              <a:buFont typeface="Arial" panose="020B0604020202020204" pitchFamily="34" charset="0"/>
              <a:buChar char="•"/>
            </a:pPr>
            <a:r>
              <a:rPr lang="en-GB" sz="1900" dirty="0">
                <a:effectLst/>
                <a:ea typeface="Calibri" panose="020F0502020204030204" pitchFamily="34" charset="0"/>
                <a:cs typeface="Times New Roman" panose="02020603050405020304" pitchFamily="18" charset="0"/>
              </a:rPr>
              <a:t>Not-for-profit successes</a:t>
            </a:r>
          </a:p>
          <a:p>
            <a:pPr marL="342900" lvl="0" indent="-342900">
              <a:lnSpc>
                <a:spcPct val="107000"/>
              </a:lnSpc>
              <a:buFont typeface="Arial" panose="020B0604020202020204" pitchFamily="34" charset="0"/>
              <a:buChar char="•"/>
            </a:pPr>
            <a:r>
              <a:rPr lang="en-GB" sz="1900" dirty="0">
                <a:effectLst/>
                <a:ea typeface="Calibri" panose="020F0502020204030204" pitchFamily="34" charset="0"/>
                <a:cs typeface="Times New Roman" panose="02020603050405020304" pitchFamily="18" charset="0"/>
              </a:rPr>
              <a:t>Sustainable practices that align to regenerative tourism</a:t>
            </a:r>
          </a:p>
          <a:p>
            <a:pPr marL="342900" lvl="0" indent="-342900">
              <a:lnSpc>
                <a:spcPct val="107000"/>
              </a:lnSpc>
              <a:buFont typeface="Arial" panose="020B0604020202020204" pitchFamily="34" charset="0"/>
              <a:buChar char="•"/>
            </a:pPr>
            <a:r>
              <a:rPr lang="en-GB" sz="1900" dirty="0">
                <a:ea typeface="Calibri" panose="020F0502020204030204" pitchFamily="34" charset="0"/>
                <a:cs typeface="Times New Roman" panose="02020603050405020304" pitchFamily="18" charset="0"/>
              </a:rPr>
              <a:t>Inclusive facilities, experience and welcome</a:t>
            </a:r>
            <a:endParaRPr lang="en-GB" sz="1900" dirty="0">
              <a:effectLst/>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900" dirty="0">
                <a:effectLst/>
                <a:ea typeface="Calibri" panose="020F0502020204030204" pitchFamily="34" charset="0"/>
                <a:cs typeface="Times New Roman" panose="02020603050405020304" pitchFamily="18" charset="0"/>
              </a:rPr>
              <a:t>Innovative adaption, diversification and/ or resilience building</a:t>
            </a:r>
          </a:p>
          <a:p>
            <a:pPr marL="342900" lvl="0" indent="-342900">
              <a:lnSpc>
                <a:spcPct val="107000"/>
              </a:lnSpc>
              <a:buFont typeface="Arial" panose="020B0604020202020204" pitchFamily="34" charset="0"/>
              <a:buChar char="•"/>
            </a:pPr>
            <a:r>
              <a:rPr lang="en-GB" sz="1900" dirty="0">
                <a:effectLst/>
                <a:ea typeface="Calibri" panose="020F0502020204030204" pitchFamily="34" charset="0"/>
                <a:cs typeface="Times New Roman" panose="02020603050405020304" pitchFamily="18" charset="0"/>
              </a:rPr>
              <a:t>Use of digital technologies</a:t>
            </a:r>
          </a:p>
          <a:p>
            <a:pPr marL="342900" lvl="0" indent="-342900">
              <a:lnSpc>
                <a:spcPct val="107000"/>
              </a:lnSpc>
              <a:spcAft>
                <a:spcPts val="800"/>
              </a:spcAft>
              <a:buFont typeface="Arial" panose="020B0604020202020204" pitchFamily="34" charset="0"/>
              <a:buChar char="•"/>
            </a:pPr>
            <a:r>
              <a:rPr lang="en-GB" sz="1900" dirty="0">
                <a:effectLst/>
                <a:ea typeface="Calibri" panose="020F0502020204030204" pitchFamily="34" charset="0"/>
                <a:cs typeface="Times New Roman" panose="02020603050405020304" pitchFamily="18" charset="0"/>
              </a:rPr>
              <a:t>Approximate date of improvement</a:t>
            </a:r>
          </a:p>
          <a:p>
            <a:pPr>
              <a:spcAft>
                <a:spcPts val="0"/>
              </a:spcAft>
            </a:pPr>
            <a:endParaRPr lang="en-GB" sz="800" dirty="0">
              <a:effectLst/>
              <a:ea typeface="Calibri" panose="020F0502020204030204" pitchFamily="34" charset="0"/>
              <a:cs typeface="Times New Roman" panose="02020603050405020304" pitchFamily="18" charset="0"/>
            </a:endParaRPr>
          </a:p>
          <a:p>
            <a:pPr>
              <a:lnSpc>
                <a:spcPct val="90000"/>
              </a:lnSpc>
              <a:spcBef>
                <a:spcPts val="1000"/>
              </a:spcBef>
            </a:pPr>
            <a:endParaRPr lang="en-GB" dirty="0"/>
          </a:p>
          <a:p>
            <a:pPr>
              <a:lnSpc>
                <a:spcPct val="90000"/>
              </a:lnSpc>
              <a:spcBef>
                <a:spcPts val="1000"/>
              </a:spcBef>
            </a:pPr>
            <a:endParaRPr lang="en-GB" dirty="0"/>
          </a:p>
        </p:txBody>
      </p:sp>
      <p:pic>
        <p:nvPicPr>
          <p:cNvPr id="8194" name="Picture 2">
            <a:extLst>
              <a:ext uri="{FF2B5EF4-FFF2-40B4-BE49-F238E27FC236}">
                <a16:creationId xmlns:a16="http://schemas.microsoft.com/office/drawing/2014/main" id="{C36BCB12-4F77-DC4C-01DE-C25B9DF701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58"/>
          <a:stretch/>
        </p:blipFill>
        <p:spPr bwMode="auto">
          <a:xfrm>
            <a:off x="801245" y="1177265"/>
            <a:ext cx="3874354" cy="514238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C6948F9-DDFD-5A33-A323-692A420D777A}"/>
              </a:ext>
            </a:extLst>
          </p:cNvPr>
          <p:cNvSpPr/>
          <p:nvPr/>
        </p:nvSpPr>
        <p:spPr bwMode="auto">
          <a:xfrm>
            <a:off x="801245" y="6171329"/>
            <a:ext cx="3874354" cy="584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indent="0">
              <a:buNone/>
            </a:pPr>
            <a:r>
              <a:rPr lang="en-GB" sz="1100" b="1">
                <a:solidFill>
                  <a:schemeClr val="bg1"/>
                </a:solidFill>
              </a:rPr>
              <a:t>Serenity </a:t>
            </a:r>
            <a:r>
              <a:rPr lang="en-GB" sz="1100" b="1" err="1">
                <a:solidFill>
                  <a:schemeClr val="bg1"/>
                </a:solidFill>
              </a:rPr>
              <a:t>Farne</a:t>
            </a:r>
            <a:r>
              <a:rPr lang="en-GB" sz="1100" b="1">
                <a:solidFill>
                  <a:schemeClr val="bg1"/>
                </a:solidFill>
              </a:rPr>
              <a:t> Island Boat Tours, Northumberland</a:t>
            </a:r>
            <a:br>
              <a:rPr lang="en-GB" sz="1100" b="1">
                <a:solidFill>
                  <a:schemeClr val="bg1"/>
                </a:solidFill>
              </a:rPr>
            </a:br>
            <a:r>
              <a:rPr lang="en-GB" sz="1100">
                <a:solidFill>
                  <a:schemeClr val="bg1"/>
                </a:solidFill>
              </a:rPr>
              <a:t>© Andy Douglas</a:t>
            </a:r>
            <a:br>
              <a:rPr lang="en-GB" sz="1100">
                <a:solidFill>
                  <a:schemeClr val="bg1"/>
                </a:solidFill>
              </a:rPr>
            </a:br>
            <a:r>
              <a:rPr lang="en-GB" sz="1100">
                <a:solidFill>
                  <a:schemeClr val="bg1"/>
                </a:solidFill>
              </a:rPr>
              <a:t>Experience of the Year, Gold, 2024</a:t>
            </a:r>
            <a:endParaRPr lang="en-US" sz="1100">
              <a:solidFill>
                <a:schemeClr val="bg1"/>
              </a:solidFill>
            </a:endParaRPr>
          </a:p>
        </p:txBody>
      </p:sp>
      <p:pic>
        <p:nvPicPr>
          <p:cNvPr id="2" name="Picture 1" descr="A close-up of a logo&#10;&#10;AI-generated content may be incorrect.">
            <a:extLst>
              <a:ext uri="{FF2B5EF4-FFF2-40B4-BE49-F238E27FC236}">
                <a16:creationId xmlns:a16="http://schemas.microsoft.com/office/drawing/2014/main" id="{CA5C1749-40C6-17E2-57ED-2A2225DF7C4A}"/>
              </a:ext>
            </a:extLst>
          </p:cNvPr>
          <p:cNvPicPr>
            <a:picLocks noChangeAspect="1"/>
          </p:cNvPicPr>
          <p:nvPr/>
        </p:nvPicPr>
        <p:blipFill>
          <a:blip r:embed="rId4"/>
          <a:stretch>
            <a:fillRect/>
          </a:stretch>
        </p:blipFill>
        <p:spPr>
          <a:xfrm>
            <a:off x="10209232" y="6373168"/>
            <a:ext cx="963646" cy="335082"/>
          </a:xfrm>
          <a:prstGeom prst="rect">
            <a:avLst/>
          </a:prstGeom>
        </p:spPr>
      </p:pic>
    </p:spTree>
    <p:extLst>
      <p:ext uri="{BB962C8B-B14F-4D97-AF65-F5344CB8AC3E}">
        <p14:creationId xmlns:p14="http://schemas.microsoft.com/office/powerpoint/2010/main" val="2290987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65CB467-F248-4995-B49B-DE71EB811A1E}"/>
              </a:ext>
            </a:extLst>
          </p:cNvPr>
          <p:cNvSpPr>
            <a:spLocks noGrp="1"/>
          </p:cNvSpPr>
          <p:nvPr>
            <p:ph type="title"/>
          </p:nvPr>
        </p:nvSpPr>
        <p:spPr/>
        <p:txBody>
          <a:bodyPr>
            <a:normAutofit fontScale="90000"/>
          </a:bodyPr>
          <a:lstStyle/>
          <a:p>
            <a:r>
              <a:rPr lang="en-GB" sz="3200" b="1" dirty="0"/>
              <a:t>Q3: Your </a:t>
            </a:r>
            <a:r>
              <a:rPr lang="en-GB" b="1" dirty="0"/>
              <a:t>R</a:t>
            </a:r>
            <a:r>
              <a:rPr lang="en-GB" sz="3200" b="1" dirty="0"/>
              <a:t>esults</a:t>
            </a:r>
            <a:endParaRPr lang="en-GB" dirty="0"/>
          </a:p>
        </p:txBody>
      </p:sp>
      <p:sp>
        <p:nvSpPr>
          <p:cNvPr id="9" name="Content Placeholder 8">
            <a:extLst>
              <a:ext uri="{FF2B5EF4-FFF2-40B4-BE49-F238E27FC236}">
                <a16:creationId xmlns:a16="http://schemas.microsoft.com/office/drawing/2014/main" id="{79F6DC8D-3E95-475A-AF1E-DC832FC301A9}"/>
              </a:ext>
            </a:extLst>
          </p:cNvPr>
          <p:cNvSpPr>
            <a:spLocks noGrp="1"/>
          </p:cNvSpPr>
          <p:nvPr>
            <p:ph sz="quarter" idx="19"/>
          </p:nvPr>
        </p:nvSpPr>
        <p:spPr>
          <a:xfrm>
            <a:off x="4941045" y="1149350"/>
            <a:ext cx="7544032" cy="4979987"/>
          </a:xfrm>
        </p:spPr>
        <p:txBody>
          <a:bodyPr/>
          <a:lstStyle/>
          <a:p>
            <a:pPr lvl="1"/>
            <a:r>
              <a:rPr lang="en-GB" sz="2000" dirty="0">
                <a:effectLst/>
                <a:ea typeface="Calibri" panose="020F0502020204030204" pitchFamily="34" charset="0"/>
                <a:cs typeface="Times New Roman" panose="02020603050405020304" pitchFamily="18" charset="0"/>
              </a:rPr>
              <a:t>Are you able to attribute success directly to any of the improvements that you’ve made (Question 2)?</a:t>
            </a:r>
          </a:p>
          <a:p>
            <a:pPr lvl="1"/>
            <a:endParaRPr lang="en-GB" sz="2000" dirty="0">
              <a:effectLst/>
              <a:ea typeface="Calibri" panose="020F0502020204030204" pitchFamily="34" charset="0"/>
              <a:cs typeface="Times New Roman" panose="02020603050405020304" pitchFamily="18" charset="0"/>
            </a:endParaRPr>
          </a:p>
          <a:p>
            <a:pPr lvl="1"/>
            <a:r>
              <a:rPr lang="en-GB" sz="2000" dirty="0"/>
              <a:t>Don’t be vague, use figures and specific examples i.e.</a:t>
            </a:r>
          </a:p>
          <a:p>
            <a:pPr lvl="2">
              <a:buFont typeface="Wingdings" panose="05000000000000000000" pitchFamily="2" charset="2"/>
              <a:buChar char="ü"/>
            </a:pPr>
            <a:r>
              <a:rPr lang="en-GB" sz="2000" dirty="0"/>
              <a:t>% increase in occupancy levels/visitor numbers, sales, customer satisfaction and wastage reduction</a:t>
            </a:r>
          </a:p>
          <a:p>
            <a:pPr lvl="2">
              <a:buFont typeface="Wingdings" panose="05000000000000000000" pitchFamily="2" charset="2"/>
              <a:buChar char="ü"/>
            </a:pPr>
            <a:r>
              <a:rPr lang="en-GB" sz="2000" dirty="0"/>
              <a:t>% increase in online bookings or repeat business</a:t>
            </a:r>
          </a:p>
          <a:p>
            <a:pPr lvl="2">
              <a:buFont typeface="Wingdings" panose="05000000000000000000" pitchFamily="2" charset="2"/>
              <a:buChar char="ü"/>
            </a:pPr>
            <a:r>
              <a:rPr lang="en-GB" sz="2000" dirty="0"/>
              <a:t>Business generated from marketing activity </a:t>
            </a:r>
          </a:p>
          <a:p>
            <a:pPr lvl="2">
              <a:buFont typeface="Wingdings" panose="05000000000000000000" pitchFamily="2" charset="2"/>
              <a:buChar char="ü"/>
            </a:pPr>
            <a:r>
              <a:rPr lang="en-GB" sz="2000" dirty="0"/>
              <a:t>Growth of social media following and engagement</a:t>
            </a:r>
          </a:p>
          <a:p>
            <a:pPr lvl="2">
              <a:buFont typeface="Wingdings" panose="05000000000000000000" pitchFamily="2" charset="2"/>
              <a:buChar char="ü"/>
            </a:pPr>
            <a:r>
              <a:rPr lang="en-GB" sz="2000" dirty="0"/>
              <a:t>Not-for-profit successes e.g. community engagement, membership/partnership increases</a:t>
            </a:r>
          </a:p>
          <a:p>
            <a:pPr lvl="2">
              <a:buFont typeface="Wingdings" panose="05000000000000000000" pitchFamily="2" charset="2"/>
              <a:buChar char="ü"/>
            </a:pPr>
            <a:endParaRPr lang="en-GB" sz="2000" dirty="0"/>
          </a:p>
          <a:p>
            <a:pPr lvl="1"/>
            <a:r>
              <a:rPr lang="en-GB" sz="2000" dirty="0"/>
              <a:t>How significant has the impact been on your business?</a:t>
            </a:r>
          </a:p>
        </p:txBody>
      </p:sp>
      <p:pic>
        <p:nvPicPr>
          <p:cNvPr id="9218" name="Picture 2" descr="A brick building with a stone wall and a stone wall with a stone wall and a stone wall with a stone wall and a stone wall with a stone wall and a stone wall with a stone wall&#10;&#10;Description automatically generated">
            <a:extLst>
              <a:ext uri="{FF2B5EF4-FFF2-40B4-BE49-F238E27FC236}">
                <a16:creationId xmlns:a16="http://schemas.microsoft.com/office/drawing/2014/main" id="{E5A7EA38-1944-E7C6-98E8-FC186DD7A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254" y="904875"/>
            <a:ext cx="3920752" cy="49799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381C6AB-4230-B1B5-AE41-39E8FAF23B5B}"/>
              </a:ext>
            </a:extLst>
          </p:cNvPr>
          <p:cNvSpPr/>
          <p:nvPr/>
        </p:nvSpPr>
        <p:spPr bwMode="auto">
          <a:xfrm>
            <a:off x="905254" y="5846763"/>
            <a:ext cx="3920752" cy="584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indent="0">
              <a:buNone/>
            </a:pPr>
            <a:r>
              <a:rPr lang="en-GB" sz="1100" b="1" dirty="0">
                <a:solidFill>
                  <a:schemeClr val="bg1"/>
                </a:solidFill>
              </a:rPr>
              <a:t>The Acorn Inn, Dorset</a:t>
            </a:r>
            <a:br>
              <a:rPr lang="en-GB" sz="1100" b="1" dirty="0">
                <a:solidFill>
                  <a:schemeClr val="bg1"/>
                </a:solidFill>
              </a:rPr>
            </a:br>
            <a:r>
              <a:rPr lang="en-GB" sz="1100" dirty="0">
                <a:solidFill>
                  <a:schemeClr val="bg1"/>
                </a:solidFill>
              </a:rPr>
              <a:t>© Richard Legg/ The Acorn Inn</a:t>
            </a:r>
            <a:br>
              <a:rPr lang="en-GB" sz="1100" b="1" dirty="0">
                <a:solidFill>
                  <a:schemeClr val="bg1"/>
                </a:solidFill>
              </a:rPr>
            </a:br>
            <a:r>
              <a:rPr lang="en-GB" sz="1100" dirty="0">
                <a:solidFill>
                  <a:schemeClr val="bg1"/>
                </a:solidFill>
              </a:rPr>
              <a:t>Pub of the Year, Silver 2024</a:t>
            </a:r>
            <a:endParaRPr lang="en-US" sz="1100" dirty="0">
              <a:solidFill>
                <a:schemeClr val="bg1"/>
              </a:solidFill>
            </a:endParaRPr>
          </a:p>
        </p:txBody>
      </p:sp>
      <p:pic>
        <p:nvPicPr>
          <p:cNvPr id="2" name="Picture 1" descr="A close-up of a logo&#10;&#10;AI-generated content may be incorrect.">
            <a:extLst>
              <a:ext uri="{FF2B5EF4-FFF2-40B4-BE49-F238E27FC236}">
                <a16:creationId xmlns:a16="http://schemas.microsoft.com/office/drawing/2014/main" id="{ED55F13F-D127-E353-9336-CB13A6F8F007}"/>
              </a:ext>
            </a:extLst>
          </p:cNvPr>
          <p:cNvPicPr>
            <a:picLocks noChangeAspect="1"/>
          </p:cNvPicPr>
          <p:nvPr/>
        </p:nvPicPr>
        <p:blipFill>
          <a:blip r:embed="rId4"/>
          <a:stretch>
            <a:fillRect/>
          </a:stretch>
        </p:blipFill>
        <p:spPr>
          <a:xfrm>
            <a:off x="10209232" y="6373168"/>
            <a:ext cx="963646" cy="335082"/>
          </a:xfrm>
          <a:prstGeom prst="rect">
            <a:avLst/>
          </a:prstGeom>
        </p:spPr>
      </p:pic>
    </p:spTree>
    <p:extLst>
      <p:ext uri="{BB962C8B-B14F-4D97-AF65-F5344CB8AC3E}">
        <p14:creationId xmlns:p14="http://schemas.microsoft.com/office/powerpoint/2010/main" val="274038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ED843C-466B-42C2-8B07-E78C6A096739}"/>
              </a:ext>
            </a:extLst>
          </p:cNvPr>
          <p:cNvSpPr>
            <a:spLocks noGrp="1"/>
          </p:cNvSpPr>
          <p:nvPr>
            <p:ph type="title"/>
          </p:nvPr>
        </p:nvSpPr>
        <p:spPr/>
        <p:txBody>
          <a:bodyPr/>
          <a:lstStyle/>
          <a:p>
            <a:r>
              <a:rPr lang="en-US" dirty="0"/>
              <a:t>Why do businesses enter the awards?</a:t>
            </a:r>
            <a:endParaRPr lang="en-GB" dirty="0"/>
          </a:p>
        </p:txBody>
      </p:sp>
      <p:pic>
        <p:nvPicPr>
          <p:cNvPr id="2" name="Picture 1" descr="A close-up of a logo&#10;&#10;AI-generated content may be incorrect.">
            <a:extLst>
              <a:ext uri="{FF2B5EF4-FFF2-40B4-BE49-F238E27FC236}">
                <a16:creationId xmlns:a16="http://schemas.microsoft.com/office/drawing/2014/main" id="{71F0EF91-6CF3-AD35-0BBC-F2471E6CDD45}"/>
              </a:ext>
            </a:extLst>
          </p:cNvPr>
          <p:cNvPicPr>
            <a:picLocks noChangeAspect="1"/>
          </p:cNvPicPr>
          <p:nvPr/>
        </p:nvPicPr>
        <p:blipFill>
          <a:blip r:embed="rId3"/>
          <a:stretch>
            <a:fillRect/>
          </a:stretch>
        </p:blipFill>
        <p:spPr>
          <a:xfrm>
            <a:off x="10086975" y="5760436"/>
            <a:ext cx="1762124" cy="612732"/>
          </a:xfrm>
          <a:prstGeom prst="rect">
            <a:avLst/>
          </a:prstGeom>
        </p:spPr>
      </p:pic>
    </p:spTree>
    <p:extLst>
      <p:ext uri="{BB962C8B-B14F-4D97-AF65-F5344CB8AC3E}">
        <p14:creationId xmlns:p14="http://schemas.microsoft.com/office/powerpoint/2010/main" val="246467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B0E597D-D471-42D5-8915-2EF5A50034F8}"/>
              </a:ext>
            </a:extLst>
          </p:cNvPr>
          <p:cNvSpPr>
            <a:spLocks noGrp="1"/>
          </p:cNvSpPr>
          <p:nvPr>
            <p:ph type="title"/>
          </p:nvPr>
        </p:nvSpPr>
        <p:spPr>
          <a:xfrm>
            <a:off x="925893" y="374548"/>
            <a:ext cx="10981946" cy="519829"/>
          </a:xfrm>
        </p:spPr>
        <p:txBody>
          <a:bodyPr>
            <a:normAutofit fontScale="90000"/>
          </a:bodyPr>
          <a:lstStyle/>
          <a:p>
            <a:r>
              <a:rPr lang="en-GB" dirty="0"/>
              <a:t>Q4: Your Future Plans</a:t>
            </a:r>
          </a:p>
        </p:txBody>
      </p:sp>
      <p:sp>
        <p:nvSpPr>
          <p:cNvPr id="16" name="Content Placeholder 15">
            <a:extLst>
              <a:ext uri="{FF2B5EF4-FFF2-40B4-BE49-F238E27FC236}">
                <a16:creationId xmlns:a16="http://schemas.microsoft.com/office/drawing/2014/main" id="{0E004C81-CF17-42C3-AA48-0BB097F74856}"/>
              </a:ext>
            </a:extLst>
          </p:cNvPr>
          <p:cNvSpPr>
            <a:spLocks noGrp="1"/>
          </p:cNvSpPr>
          <p:nvPr>
            <p:ph sz="quarter" idx="19"/>
          </p:nvPr>
        </p:nvSpPr>
        <p:spPr>
          <a:xfrm>
            <a:off x="4732402" y="1393372"/>
            <a:ext cx="7175437" cy="4427286"/>
          </a:xfrm>
        </p:spPr>
        <p:txBody>
          <a:bodyPr/>
          <a:lstStyle/>
          <a:p>
            <a:pPr marL="457200" indent="-457200">
              <a:spcAft>
                <a:spcPts val="1200"/>
              </a:spcAft>
              <a:buFont typeface="Arial" panose="020B0604020202020204" pitchFamily="34" charset="0"/>
              <a:buChar char="•"/>
            </a:pPr>
            <a:r>
              <a:rPr lang="en-GB" sz="1900" dirty="0"/>
              <a:t>Continued innovation, adaption, diversification and/ or resilience building </a:t>
            </a:r>
          </a:p>
          <a:p>
            <a:pPr marL="457200" indent="-457200">
              <a:spcAft>
                <a:spcPts val="1200"/>
              </a:spcAft>
              <a:buFont typeface="Arial" panose="020B0604020202020204" pitchFamily="34" charset="0"/>
              <a:buChar char="•"/>
            </a:pPr>
            <a:r>
              <a:rPr lang="en-GB" sz="1900" dirty="0"/>
              <a:t>Sustainable practices that align to regenerative tourism</a:t>
            </a:r>
          </a:p>
          <a:p>
            <a:pPr marL="457200" indent="-457200">
              <a:spcAft>
                <a:spcPts val="1200"/>
              </a:spcAft>
              <a:buFont typeface="Arial" panose="020B0604020202020204" pitchFamily="34" charset="0"/>
              <a:buChar char="•"/>
            </a:pPr>
            <a:r>
              <a:rPr lang="en-GB" sz="1900" dirty="0"/>
              <a:t>Inclusive facilities, experience and welcome</a:t>
            </a:r>
          </a:p>
          <a:p>
            <a:pPr marL="457200" indent="-457200">
              <a:spcAft>
                <a:spcPts val="1200"/>
              </a:spcAft>
              <a:buFont typeface="Arial" panose="020B0604020202020204" pitchFamily="34" charset="0"/>
              <a:buChar char="•"/>
            </a:pPr>
            <a:r>
              <a:rPr lang="en-GB" sz="1900" dirty="0"/>
              <a:t>Expansion, upgrade of facilities, enhancements to your services</a:t>
            </a:r>
          </a:p>
          <a:p>
            <a:pPr marL="457200" indent="-457200">
              <a:spcAft>
                <a:spcPts val="1200"/>
              </a:spcAft>
              <a:buFont typeface="Arial" panose="020B0604020202020204" pitchFamily="34" charset="0"/>
              <a:buChar char="•"/>
            </a:pPr>
            <a:r>
              <a:rPr lang="en-GB" sz="1900" dirty="0"/>
              <a:t>Improving the skills of you and your team </a:t>
            </a:r>
          </a:p>
          <a:p>
            <a:pPr marL="457200" indent="-457200">
              <a:spcAft>
                <a:spcPts val="1200"/>
              </a:spcAft>
              <a:buFont typeface="Arial" panose="020B0604020202020204" pitchFamily="34" charset="0"/>
              <a:buChar char="•"/>
            </a:pPr>
            <a:r>
              <a:rPr lang="en-GB" sz="1900" dirty="0"/>
              <a:t>Marketing and PR, including partnerships with other businesses</a:t>
            </a:r>
          </a:p>
          <a:p>
            <a:pPr marL="457200" indent="-457200">
              <a:spcAft>
                <a:spcPts val="1200"/>
              </a:spcAft>
              <a:buFont typeface="Arial" panose="020B0604020202020204" pitchFamily="34" charset="0"/>
              <a:buChar char="•"/>
            </a:pPr>
            <a:r>
              <a:rPr lang="en-GB" sz="1900" dirty="0"/>
              <a:t>Operational efficiency</a:t>
            </a:r>
          </a:p>
          <a:p>
            <a:pPr marL="457200" indent="-457200">
              <a:spcAft>
                <a:spcPts val="1200"/>
              </a:spcAft>
              <a:buFont typeface="Arial" panose="020B0604020202020204" pitchFamily="34" charset="0"/>
              <a:buChar char="•"/>
            </a:pPr>
            <a:r>
              <a:rPr lang="en-GB" sz="1900" dirty="0"/>
              <a:t>Not-for-profit improvements</a:t>
            </a:r>
          </a:p>
          <a:p>
            <a:pPr marL="457200" indent="-457200">
              <a:spcAft>
                <a:spcPts val="1200"/>
              </a:spcAft>
              <a:buFont typeface="Arial" panose="020B0604020202020204" pitchFamily="34" charset="0"/>
              <a:buChar char="•"/>
            </a:pPr>
            <a:r>
              <a:rPr lang="en-GB" sz="1900" dirty="0"/>
              <a:t>Use of digital technologies</a:t>
            </a:r>
          </a:p>
          <a:p>
            <a:endParaRPr lang="en-GB" dirty="0"/>
          </a:p>
        </p:txBody>
      </p:sp>
      <p:pic>
        <p:nvPicPr>
          <p:cNvPr id="10242" name="Picture 2" descr="A bathtub in a bathroom&#10;&#10;Description automatically generated">
            <a:extLst>
              <a:ext uri="{FF2B5EF4-FFF2-40B4-BE49-F238E27FC236}">
                <a16:creationId xmlns:a16="http://schemas.microsoft.com/office/drawing/2014/main" id="{42415BA0-6EEA-E86B-FEDB-1E5FBF3ECA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494" r="23657"/>
          <a:stretch/>
        </p:blipFill>
        <p:spPr bwMode="auto">
          <a:xfrm>
            <a:off x="562709" y="973340"/>
            <a:ext cx="3903784" cy="529130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0">
            <a:extLst>
              <a:ext uri="{FF2B5EF4-FFF2-40B4-BE49-F238E27FC236}">
                <a16:creationId xmlns:a16="http://schemas.microsoft.com/office/drawing/2014/main" id="{91D07207-88E4-CCF4-3C2F-FA16DE43FD55}"/>
              </a:ext>
            </a:extLst>
          </p:cNvPr>
          <p:cNvSpPr txBox="1">
            <a:spLocks/>
          </p:cNvSpPr>
          <p:nvPr/>
        </p:nvSpPr>
        <p:spPr>
          <a:xfrm>
            <a:off x="555299" y="6250048"/>
            <a:ext cx="3911194" cy="577590"/>
          </a:xfrm>
          <a:prstGeom prst="rect">
            <a:avLst/>
          </a:prstGeom>
          <a:solidFill>
            <a:srgbClr val="120742"/>
          </a:solidFill>
        </p:spPr>
        <p:txBody>
          <a:bodyPr tIns="0" bIns="0" anchor="ctr"/>
          <a:lstStyle>
            <a:defPPr>
              <a:defRPr lang="en-US"/>
            </a:defPPr>
            <a:lvl1pPr marL="0" indent="0" algn="l" defTabSz="914400" rtl="0" eaLnBrk="1" latinLnBrk="0" hangingPunct="1">
              <a:lnSpc>
                <a:spcPct val="90000"/>
              </a:lnSpc>
              <a:spcBef>
                <a:spcPts val="1000"/>
              </a:spcBef>
              <a:buFont typeface="Arial" panose="020B0604020202020204" pitchFamily="34" charset="0"/>
              <a:buNone/>
              <a:defRPr lang="en-US" sz="1400" b="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100" b="1" dirty="0"/>
              <a:t>Sleepy Owl Devon </a:t>
            </a:r>
            <a:r>
              <a:rPr lang="en-GB" sz="1100" dirty="0"/>
              <a:t>© Sleepy Owl Devon, </a:t>
            </a:r>
            <a:br>
              <a:rPr lang="en-GB" sz="1100" dirty="0"/>
            </a:br>
            <a:r>
              <a:rPr lang="en-GB" sz="1100" dirty="0"/>
              <a:t>Self Catering Accommodation of the Year, Gold, 2024</a:t>
            </a:r>
            <a:endParaRPr lang="en-US" sz="1100" dirty="0"/>
          </a:p>
        </p:txBody>
      </p:sp>
      <p:pic>
        <p:nvPicPr>
          <p:cNvPr id="2" name="Picture 1" descr="A close-up of a logo&#10;&#10;AI-generated content may be incorrect.">
            <a:extLst>
              <a:ext uri="{FF2B5EF4-FFF2-40B4-BE49-F238E27FC236}">
                <a16:creationId xmlns:a16="http://schemas.microsoft.com/office/drawing/2014/main" id="{F5ECCC2E-7717-634F-1AFA-529064593A78}"/>
              </a:ext>
            </a:extLst>
          </p:cNvPr>
          <p:cNvPicPr>
            <a:picLocks noChangeAspect="1"/>
          </p:cNvPicPr>
          <p:nvPr/>
        </p:nvPicPr>
        <p:blipFill>
          <a:blip r:embed="rId4"/>
          <a:stretch>
            <a:fillRect/>
          </a:stretch>
        </p:blipFill>
        <p:spPr>
          <a:xfrm>
            <a:off x="10209232" y="6373168"/>
            <a:ext cx="963646" cy="335082"/>
          </a:xfrm>
          <a:prstGeom prst="rect">
            <a:avLst/>
          </a:prstGeom>
        </p:spPr>
      </p:pic>
    </p:spTree>
    <p:extLst>
      <p:ext uri="{BB962C8B-B14F-4D97-AF65-F5344CB8AC3E}">
        <p14:creationId xmlns:p14="http://schemas.microsoft.com/office/powerpoint/2010/main" val="1629518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B0E597D-D471-42D5-8915-2EF5A50034F8}"/>
              </a:ext>
            </a:extLst>
          </p:cNvPr>
          <p:cNvSpPr>
            <a:spLocks noGrp="1"/>
          </p:cNvSpPr>
          <p:nvPr>
            <p:ph type="title"/>
          </p:nvPr>
        </p:nvSpPr>
        <p:spPr/>
        <p:txBody>
          <a:bodyPr>
            <a:normAutofit fontScale="90000"/>
          </a:bodyPr>
          <a:lstStyle/>
          <a:p>
            <a:r>
              <a:rPr lang="en-US" dirty="0"/>
              <a:t>Top tips 2</a:t>
            </a:r>
            <a:endParaRPr lang="en-GB" dirty="0"/>
          </a:p>
        </p:txBody>
      </p:sp>
      <p:sp>
        <p:nvSpPr>
          <p:cNvPr id="16" name="Content Placeholder 15">
            <a:extLst>
              <a:ext uri="{FF2B5EF4-FFF2-40B4-BE49-F238E27FC236}">
                <a16:creationId xmlns:a16="http://schemas.microsoft.com/office/drawing/2014/main" id="{0E004C81-CF17-42C3-AA48-0BB097F74856}"/>
              </a:ext>
            </a:extLst>
          </p:cNvPr>
          <p:cNvSpPr>
            <a:spLocks noGrp="1"/>
          </p:cNvSpPr>
          <p:nvPr>
            <p:ph sz="quarter" idx="19"/>
          </p:nvPr>
        </p:nvSpPr>
        <p:spPr>
          <a:xfrm>
            <a:off x="5458755" y="1148553"/>
            <a:ext cx="6598565" cy="4979987"/>
          </a:xfrm>
        </p:spPr>
        <p:txBody>
          <a:bodyPr/>
          <a:lstStyle/>
          <a:p>
            <a:pPr lvl="1">
              <a:spcAft>
                <a:spcPts val="1200"/>
              </a:spcAft>
            </a:pPr>
            <a:r>
              <a:rPr lang="en-GB" sz="2000" dirty="0"/>
              <a:t>Refer to the relevant criteria</a:t>
            </a:r>
          </a:p>
          <a:p>
            <a:pPr lvl="1">
              <a:spcAft>
                <a:spcPts val="1200"/>
              </a:spcAft>
            </a:pPr>
            <a:r>
              <a:rPr lang="en-GB" sz="2000" dirty="0"/>
              <a:t>Make sure you answer the question </a:t>
            </a:r>
          </a:p>
          <a:p>
            <a:pPr lvl="1">
              <a:spcAft>
                <a:spcPts val="1200"/>
              </a:spcAft>
            </a:pPr>
            <a:r>
              <a:rPr lang="en-GB" sz="2000" dirty="0"/>
              <a:t>Tailor your answer</a:t>
            </a:r>
          </a:p>
          <a:p>
            <a:pPr lvl="1">
              <a:spcAft>
                <a:spcPts val="1200"/>
              </a:spcAft>
            </a:pPr>
            <a:r>
              <a:rPr lang="en-GB" sz="2000" dirty="0"/>
              <a:t>Use facts - do not make ambiguous or inaccurate claims</a:t>
            </a:r>
          </a:p>
          <a:p>
            <a:pPr lvl="1">
              <a:spcAft>
                <a:spcPts val="1200"/>
              </a:spcAft>
            </a:pPr>
            <a:r>
              <a:rPr lang="en-GB" sz="2000" dirty="0"/>
              <a:t>Support answers with evidence </a:t>
            </a:r>
          </a:p>
          <a:p>
            <a:pPr lvl="1">
              <a:spcAft>
                <a:spcPts val="1200"/>
              </a:spcAft>
            </a:pPr>
            <a:r>
              <a:rPr lang="en-GB" sz="2000" dirty="0"/>
              <a:t>Don’t assume the judges know your business!</a:t>
            </a:r>
          </a:p>
          <a:p>
            <a:pPr lvl="1">
              <a:spcAft>
                <a:spcPts val="1200"/>
              </a:spcAft>
            </a:pPr>
            <a:r>
              <a:rPr lang="en-GB" sz="2000" dirty="0"/>
              <a:t>Use the word limit and give detailed answers</a:t>
            </a:r>
          </a:p>
          <a:p>
            <a:pPr lvl="1">
              <a:spcAft>
                <a:spcPts val="1200"/>
              </a:spcAft>
            </a:pPr>
            <a:r>
              <a:rPr lang="en-GB" sz="2000" dirty="0"/>
              <a:t>Make every word count - don’t waste word count with duplication</a:t>
            </a:r>
          </a:p>
          <a:p>
            <a:pPr lvl="1">
              <a:spcAft>
                <a:spcPts val="1200"/>
              </a:spcAft>
            </a:pPr>
            <a:r>
              <a:rPr lang="en-GB" sz="2000" dirty="0"/>
              <a:t>Ensure all aspects of your business are covered</a:t>
            </a:r>
          </a:p>
          <a:p>
            <a:pPr lvl="1"/>
            <a:endParaRPr lang="en-GB" sz="2400" dirty="0"/>
          </a:p>
          <a:p>
            <a:pPr lvl="1"/>
            <a:endParaRPr lang="en-GB" dirty="0"/>
          </a:p>
          <a:p>
            <a:endParaRPr lang="en-GB" dirty="0"/>
          </a:p>
        </p:txBody>
      </p:sp>
      <p:pic>
        <p:nvPicPr>
          <p:cNvPr id="11266" name="Picture 2" descr="A person in a wheelchair with a dog&#10;&#10;Description automatically generated">
            <a:extLst>
              <a:ext uri="{FF2B5EF4-FFF2-40B4-BE49-F238E27FC236}">
                <a16:creationId xmlns:a16="http://schemas.microsoft.com/office/drawing/2014/main" id="{2F8BF7F8-66E8-EEC6-2CF4-24BC82BCD1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101" t="8832" r="33932"/>
          <a:stretch/>
        </p:blipFill>
        <p:spPr bwMode="auto">
          <a:xfrm>
            <a:off x="905254" y="914400"/>
            <a:ext cx="4172503" cy="497998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0">
            <a:extLst>
              <a:ext uri="{FF2B5EF4-FFF2-40B4-BE49-F238E27FC236}">
                <a16:creationId xmlns:a16="http://schemas.microsoft.com/office/drawing/2014/main" id="{DB9D9710-C6EE-9F54-A982-8A37C662ACE5}"/>
              </a:ext>
            </a:extLst>
          </p:cNvPr>
          <p:cNvSpPr txBox="1">
            <a:spLocks/>
          </p:cNvSpPr>
          <p:nvPr/>
        </p:nvSpPr>
        <p:spPr>
          <a:xfrm>
            <a:off x="896938" y="5898216"/>
            <a:ext cx="4164187" cy="678430"/>
          </a:xfrm>
          <a:prstGeom prst="rect">
            <a:avLst/>
          </a:prstGeom>
          <a:solidFill>
            <a:srgbClr val="120742"/>
          </a:solidFill>
        </p:spPr>
        <p:txBody>
          <a:bodyPr tIns="0" bIns="0" anchor="ctr"/>
          <a:lstStyle>
            <a:defPPr>
              <a:defRPr lang="en-US"/>
            </a:defPPr>
            <a:lvl1pPr marL="0" indent="0" algn="l" defTabSz="914400" rtl="0" eaLnBrk="1" latinLnBrk="0" hangingPunct="1">
              <a:lnSpc>
                <a:spcPct val="90000"/>
              </a:lnSpc>
              <a:spcBef>
                <a:spcPts val="1000"/>
              </a:spcBef>
              <a:buFont typeface="Arial" panose="020B0604020202020204" pitchFamily="34" charset="0"/>
              <a:buNone/>
              <a:defRPr lang="en-US" sz="1400" b="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100" b="1" dirty="0"/>
              <a:t>Hoe Grange Holidays, Derbyshire </a:t>
            </a:r>
            <a:r>
              <a:rPr lang="en-GB" sz="1100" dirty="0"/>
              <a:t>© Hoe Grange Holidays, Accessible and Inclusive Tourism Award, Gold 2024</a:t>
            </a:r>
            <a:endParaRPr lang="en-US" sz="1100" dirty="0"/>
          </a:p>
        </p:txBody>
      </p:sp>
      <p:pic>
        <p:nvPicPr>
          <p:cNvPr id="2" name="Picture 1" descr="A close-up of a logo&#10;&#10;AI-generated content may be incorrect.">
            <a:extLst>
              <a:ext uri="{FF2B5EF4-FFF2-40B4-BE49-F238E27FC236}">
                <a16:creationId xmlns:a16="http://schemas.microsoft.com/office/drawing/2014/main" id="{5440AE48-6358-3AE6-D00D-EE18C42B4B18}"/>
              </a:ext>
            </a:extLst>
          </p:cNvPr>
          <p:cNvPicPr>
            <a:picLocks noChangeAspect="1"/>
          </p:cNvPicPr>
          <p:nvPr/>
        </p:nvPicPr>
        <p:blipFill>
          <a:blip r:embed="rId4"/>
          <a:stretch>
            <a:fillRect/>
          </a:stretch>
        </p:blipFill>
        <p:spPr>
          <a:xfrm>
            <a:off x="10209232" y="6373168"/>
            <a:ext cx="963646" cy="335082"/>
          </a:xfrm>
          <a:prstGeom prst="rect">
            <a:avLst/>
          </a:prstGeom>
        </p:spPr>
      </p:pic>
    </p:spTree>
    <p:extLst>
      <p:ext uri="{BB962C8B-B14F-4D97-AF65-F5344CB8AC3E}">
        <p14:creationId xmlns:p14="http://schemas.microsoft.com/office/powerpoint/2010/main" val="1154424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B0E597D-D471-42D5-8915-2EF5A50034F8}"/>
              </a:ext>
            </a:extLst>
          </p:cNvPr>
          <p:cNvSpPr>
            <a:spLocks noGrp="1"/>
          </p:cNvSpPr>
          <p:nvPr>
            <p:ph type="title"/>
          </p:nvPr>
        </p:nvSpPr>
        <p:spPr/>
        <p:txBody>
          <a:bodyPr>
            <a:normAutofit fontScale="90000"/>
          </a:bodyPr>
          <a:lstStyle/>
          <a:p>
            <a:r>
              <a:rPr lang="en-US" dirty="0"/>
              <a:t>Top tips 3</a:t>
            </a:r>
            <a:endParaRPr lang="en-GB" dirty="0"/>
          </a:p>
        </p:txBody>
      </p:sp>
      <p:sp>
        <p:nvSpPr>
          <p:cNvPr id="16" name="Content Placeholder 15">
            <a:extLst>
              <a:ext uri="{FF2B5EF4-FFF2-40B4-BE49-F238E27FC236}">
                <a16:creationId xmlns:a16="http://schemas.microsoft.com/office/drawing/2014/main" id="{0E004C81-CF17-42C3-AA48-0BB097F74856}"/>
              </a:ext>
            </a:extLst>
          </p:cNvPr>
          <p:cNvSpPr>
            <a:spLocks noGrp="1"/>
          </p:cNvSpPr>
          <p:nvPr>
            <p:ph sz="quarter" idx="19"/>
          </p:nvPr>
        </p:nvSpPr>
        <p:spPr>
          <a:xfrm>
            <a:off x="4956581" y="1127033"/>
            <a:ext cx="6726493" cy="4979987"/>
          </a:xfrm>
        </p:spPr>
        <p:txBody>
          <a:bodyPr/>
          <a:lstStyle/>
          <a:p>
            <a:pPr lvl="1">
              <a:spcAft>
                <a:spcPts val="1000"/>
              </a:spcAft>
            </a:pPr>
            <a:r>
              <a:rPr lang="en-GB" sz="2000" dirty="0"/>
              <a:t>Start preparation early</a:t>
            </a:r>
          </a:p>
          <a:p>
            <a:pPr lvl="1">
              <a:spcAft>
                <a:spcPts val="1000"/>
              </a:spcAft>
            </a:pPr>
            <a:r>
              <a:rPr lang="en-GB" sz="2000" dirty="0"/>
              <a:t>Highlight why you are different and what are your best qualities</a:t>
            </a:r>
          </a:p>
          <a:p>
            <a:pPr lvl="1">
              <a:spcAft>
                <a:spcPts val="1000"/>
              </a:spcAft>
            </a:pPr>
            <a:r>
              <a:rPr lang="en-GB" sz="2000" dirty="0"/>
              <a:t>Don’t over complicate</a:t>
            </a:r>
          </a:p>
          <a:p>
            <a:pPr lvl="1">
              <a:spcAft>
                <a:spcPts val="1000"/>
              </a:spcAft>
            </a:pPr>
            <a:r>
              <a:rPr lang="en-GB" sz="2000" dirty="0"/>
              <a:t>Reflect your passion and personality</a:t>
            </a:r>
          </a:p>
          <a:p>
            <a:pPr lvl="1">
              <a:spcAft>
                <a:spcPts val="1000"/>
              </a:spcAft>
            </a:pPr>
            <a:r>
              <a:rPr lang="en-GB" sz="2000" dirty="0"/>
              <a:t>Fully answer question, use prompts to help</a:t>
            </a:r>
          </a:p>
          <a:p>
            <a:pPr lvl="1">
              <a:spcAft>
                <a:spcPts val="1000"/>
              </a:spcAft>
            </a:pPr>
            <a:r>
              <a:rPr lang="en-GB" sz="2000" dirty="0"/>
              <a:t>Include initiatives from across the business </a:t>
            </a:r>
          </a:p>
          <a:p>
            <a:pPr lvl="1">
              <a:spcAft>
                <a:spcPts val="1000"/>
              </a:spcAft>
            </a:pPr>
            <a:r>
              <a:rPr lang="en-GB" sz="2000" dirty="0"/>
              <a:t>Show how you act on feedback (and mistakes!)</a:t>
            </a:r>
          </a:p>
          <a:p>
            <a:pPr lvl="1">
              <a:spcAft>
                <a:spcPts val="1000"/>
              </a:spcAft>
            </a:pPr>
            <a:r>
              <a:rPr lang="en-GB" sz="2000" dirty="0"/>
              <a:t>Don’t forget accessibility and sustainability</a:t>
            </a:r>
          </a:p>
          <a:p>
            <a:pPr lvl="1">
              <a:spcAft>
                <a:spcPts val="1000"/>
              </a:spcAft>
            </a:pPr>
            <a:r>
              <a:rPr lang="en-GB" sz="2000" dirty="0"/>
              <a:t>Embrace review sites; they can be invaluable</a:t>
            </a:r>
          </a:p>
          <a:p>
            <a:pPr lvl="1">
              <a:spcAft>
                <a:spcPts val="1000"/>
              </a:spcAft>
            </a:pPr>
            <a:r>
              <a:rPr lang="en-GB" sz="2000" dirty="0"/>
              <a:t>Read through the form twice – ask a colleague</a:t>
            </a:r>
          </a:p>
          <a:p>
            <a:pPr lvl="1">
              <a:spcAft>
                <a:spcPts val="1000"/>
              </a:spcAft>
            </a:pPr>
            <a:r>
              <a:rPr lang="en-GB" sz="2000" dirty="0"/>
              <a:t>Review and submit on time</a:t>
            </a:r>
          </a:p>
          <a:p>
            <a:pPr lvl="1"/>
            <a:endParaRPr lang="en-GB" sz="2400" dirty="0"/>
          </a:p>
          <a:p>
            <a:endParaRPr lang="en-GB" dirty="0"/>
          </a:p>
        </p:txBody>
      </p:sp>
      <p:pic>
        <p:nvPicPr>
          <p:cNvPr id="12290" name="Picture 2" descr="A person serving a person at a table&#10;&#10;Description automatically generated">
            <a:extLst>
              <a:ext uri="{FF2B5EF4-FFF2-40B4-BE49-F238E27FC236}">
                <a16:creationId xmlns:a16="http://schemas.microsoft.com/office/drawing/2014/main" id="{5F57C308-B6BB-4C1C-4540-60251B38E4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17" r="43847"/>
          <a:stretch/>
        </p:blipFill>
        <p:spPr bwMode="auto">
          <a:xfrm>
            <a:off x="325438" y="973138"/>
            <a:ext cx="4213088" cy="503872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0">
            <a:extLst>
              <a:ext uri="{FF2B5EF4-FFF2-40B4-BE49-F238E27FC236}">
                <a16:creationId xmlns:a16="http://schemas.microsoft.com/office/drawing/2014/main" id="{5FEB6E2C-71E2-4787-8B2A-C277872E7EA1}"/>
              </a:ext>
            </a:extLst>
          </p:cNvPr>
          <p:cNvSpPr>
            <a:spLocks noGrp="1"/>
          </p:cNvSpPr>
          <p:nvPr/>
        </p:nvSpPr>
        <p:spPr>
          <a:xfrm>
            <a:off x="325438" y="6011863"/>
            <a:ext cx="4195208" cy="672916"/>
          </a:xfrm>
          <a:prstGeom prst="rect">
            <a:avLst/>
          </a:prstGeom>
          <a:solidFill>
            <a:srgbClr val="120742"/>
          </a:solidFill>
        </p:spPr>
        <p:txBody>
          <a:bodyPr tIns="0" bIns="0" anchor="ctr"/>
          <a:lstStyle>
            <a:lvl1pPr marL="0" indent="0" algn="l" defTabSz="914400" rtl="0" eaLnBrk="1" latinLnBrk="0" hangingPunct="1">
              <a:lnSpc>
                <a:spcPct val="90000"/>
              </a:lnSpc>
              <a:spcBef>
                <a:spcPts val="1000"/>
              </a:spcBef>
              <a:buFont typeface="Arial" panose="020B0604020202020204" pitchFamily="34" charset="0"/>
              <a:buNone/>
              <a:defRPr lang="en-US" sz="1400" b="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b="1" dirty="0">
                <a:effectLst/>
                <a:latin typeface="+mj-lt"/>
                <a:ea typeface="Times New Roman" panose="02020603050405020304" pitchFamily="18" charset="0"/>
                <a:cs typeface="Aptos" panose="020B0004020202020204" pitchFamily="34" charset="0"/>
              </a:rPr>
              <a:t>Blackfriars Restaurant, Tyne &amp; Wear © </a:t>
            </a:r>
            <a:r>
              <a:rPr lang="en-GB" sz="1100" dirty="0">
                <a:effectLst/>
                <a:latin typeface="+mj-lt"/>
                <a:ea typeface="Times New Roman" panose="02020603050405020304" pitchFamily="18" charset="0"/>
                <a:cs typeface="Aptos" panose="020B0004020202020204" pitchFamily="34" charset="0"/>
              </a:rPr>
              <a:t>Blackfriars Restaurant</a:t>
            </a:r>
            <a:r>
              <a:rPr lang="en-GB" sz="1100" b="1" dirty="0">
                <a:effectLst/>
                <a:latin typeface="+mj-lt"/>
                <a:ea typeface="Times New Roman" panose="02020603050405020304" pitchFamily="18" charset="0"/>
                <a:cs typeface="Aptos" panose="020B0004020202020204" pitchFamily="34" charset="0"/>
              </a:rPr>
              <a:t>, </a:t>
            </a:r>
            <a:r>
              <a:rPr lang="en-GB" sz="1100" dirty="0">
                <a:latin typeface="+mj-lt"/>
              </a:rPr>
              <a:t>Taste of England, Silver, 2024</a:t>
            </a:r>
          </a:p>
        </p:txBody>
      </p:sp>
      <p:pic>
        <p:nvPicPr>
          <p:cNvPr id="2" name="Picture 1" descr="A close-up of a logo&#10;&#10;AI-generated content may be incorrect.">
            <a:extLst>
              <a:ext uri="{FF2B5EF4-FFF2-40B4-BE49-F238E27FC236}">
                <a16:creationId xmlns:a16="http://schemas.microsoft.com/office/drawing/2014/main" id="{6764DBB5-3FF0-2E5A-412B-76B2D5D0ED79}"/>
              </a:ext>
            </a:extLst>
          </p:cNvPr>
          <p:cNvPicPr>
            <a:picLocks noChangeAspect="1"/>
          </p:cNvPicPr>
          <p:nvPr/>
        </p:nvPicPr>
        <p:blipFill>
          <a:blip r:embed="rId4"/>
          <a:stretch>
            <a:fillRect/>
          </a:stretch>
        </p:blipFill>
        <p:spPr>
          <a:xfrm>
            <a:off x="10209232" y="6373168"/>
            <a:ext cx="963646" cy="335082"/>
          </a:xfrm>
          <a:prstGeom prst="rect">
            <a:avLst/>
          </a:prstGeom>
        </p:spPr>
      </p:pic>
    </p:spTree>
    <p:extLst>
      <p:ext uri="{BB962C8B-B14F-4D97-AF65-F5344CB8AC3E}">
        <p14:creationId xmlns:p14="http://schemas.microsoft.com/office/powerpoint/2010/main" val="1124163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ED843C-466B-42C2-8B07-E78C6A096739}"/>
              </a:ext>
            </a:extLst>
          </p:cNvPr>
          <p:cNvSpPr>
            <a:spLocks noGrp="1"/>
          </p:cNvSpPr>
          <p:nvPr>
            <p:ph type="title"/>
          </p:nvPr>
        </p:nvSpPr>
        <p:spPr/>
        <p:txBody>
          <a:bodyPr/>
          <a:lstStyle/>
          <a:p>
            <a:r>
              <a:rPr lang="en-US" dirty="0"/>
              <a:t>What are your next steps?</a:t>
            </a:r>
            <a:endParaRPr lang="en-GB" dirty="0"/>
          </a:p>
        </p:txBody>
      </p:sp>
      <p:pic>
        <p:nvPicPr>
          <p:cNvPr id="2" name="Picture 1" descr="A close-up of a logo&#10;&#10;AI-generated content may be incorrect.">
            <a:extLst>
              <a:ext uri="{FF2B5EF4-FFF2-40B4-BE49-F238E27FC236}">
                <a16:creationId xmlns:a16="http://schemas.microsoft.com/office/drawing/2014/main" id="{0272B1F5-7EAA-1FCB-3B72-7E9839FC963E}"/>
              </a:ext>
            </a:extLst>
          </p:cNvPr>
          <p:cNvPicPr>
            <a:picLocks noChangeAspect="1"/>
          </p:cNvPicPr>
          <p:nvPr/>
        </p:nvPicPr>
        <p:blipFill>
          <a:blip r:embed="rId3"/>
          <a:stretch>
            <a:fillRect/>
          </a:stretch>
        </p:blipFill>
        <p:spPr>
          <a:xfrm>
            <a:off x="10086975" y="5760436"/>
            <a:ext cx="1762124" cy="612732"/>
          </a:xfrm>
          <a:prstGeom prst="rect">
            <a:avLst/>
          </a:prstGeom>
        </p:spPr>
      </p:pic>
    </p:spTree>
    <p:extLst>
      <p:ext uri="{BB962C8B-B14F-4D97-AF65-F5344CB8AC3E}">
        <p14:creationId xmlns:p14="http://schemas.microsoft.com/office/powerpoint/2010/main" val="60955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Timetable</a:t>
            </a:r>
          </a:p>
        </p:txBody>
      </p:sp>
      <p:sp>
        <p:nvSpPr>
          <p:cNvPr id="5" name="Text Placeholder 4"/>
          <p:cNvSpPr>
            <a:spLocks noGrp="1"/>
          </p:cNvSpPr>
          <p:nvPr>
            <p:ph type="body" sz="quarter" idx="11"/>
          </p:nvPr>
        </p:nvSpPr>
        <p:spPr>
          <a:xfrm>
            <a:off x="8115184" y="6225497"/>
            <a:ext cx="5394384" cy="269150"/>
          </a:xfrm>
        </p:spPr>
        <p:txBody>
          <a:bodyPr/>
          <a:lstStyle/>
          <a:p>
            <a:r>
              <a:rPr lang="en-GB" dirty="0"/>
              <a:t>© VisitBritain/Daniela Luquini</a:t>
            </a:r>
          </a:p>
        </p:txBody>
      </p:sp>
      <p:graphicFrame>
        <p:nvGraphicFramePr>
          <p:cNvPr id="8" name="Group 66" descr="local awards are open from May 2021; deadlines vary by local competition. The VisitEngland Awards for Excellence event will be held in June 2022" title="timetable of key dates">
            <a:extLst>
              <a:ext uri="{FF2B5EF4-FFF2-40B4-BE49-F238E27FC236}">
                <a16:creationId xmlns:a16="http://schemas.microsoft.com/office/drawing/2014/main" id="{24C82905-4CA1-40B4-8518-B28AABE3AC97}"/>
              </a:ext>
            </a:extLst>
          </p:cNvPr>
          <p:cNvGraphicFramePr>
            <a:graphicFrameLocks noGrp="1"/>
          </p:cNvGraphicFramePr>
          <p:nvPr>
            <p:ph sz="quarter" idx="19"/>
            <p:extLst>
              <p:ext uri="{D42A27DB-BD31-4B8C-83A1-F6EECF244321}">
                <p14:modId xmlns:p14="http://schemas.microsoft.com/office/powerpoint/2010/main" val="2771961733"/>
              </p:ext>
            </p:extLst>
          </p:nvPr>
        </p:nvGraphicFramePr>
        <p:xfrm>
          <a:off x="325438" y="1149350"/>
          <a:ext cx="7487602" cy="4890590"/>
        </p:xfrm>
        <a:graphic>
          <a:graphicData uri="http://schemas.openxmlformats.org/drawingml/2006/table">
            <a:tbl>
              <a:tblPr firstRow="1"/>
              <a:tblGrid>
                <a:gridCol w="2454727">
                  <a:extLst>
                    <a:ext uri="{9D8B030D-6E8A-4147-A177-3AD203B41FA5}">
                      <a16:colId xmlns:a16="http://schemas.microsoft.com/office/drawing/2014/main" val="20000"/>
                    </a:ext>
                  </a:extLst>
                </a:gridCol>
                <a:gridCol w="5032875">
                  <a:extLst>
                    <a:ext uri="{9D8B030D-6E8A-4147-A177-3AD203B41FA5}">
                      <a16:colId xmlns:a16="http://schemas.microsoft.com/office/drawing/2014/main" val="20001"/>
                    </a:ext>
                  </a:extLst>
                </a:gridCol>
              </a:tblGrid>
              <a:tr h="7714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tx1"/>
                          </a:solidFill>
                          <a:effectLst/>
                          <a:latin typeface="+mn-lt"/>
                          <a:cs typeface="Arial" panose="020B0604020202020204" pitchFamily="34" charset="0"/>
                          <a:sym typeface="Arial" panose="020B0604020202020204" pitchFamily="34" charset="0"/>
                        </a:rPr>
                        <a:t>Date</a:t>
                      </a:r>
                    </a:p>
                  </a:txBody>
                  <a:tcPr marL="68588" marR="68588" marT="34294" marB="3429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EB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000000"/>
                          </a:solidFill>
                          <a:effectLst/>
                          <a:latin typeface="+mn-lt"/>
                          <a:cs typeface="Arial" panose="020B0604020202020204" pitchFamily="34" charset="0"/>
                          <a:sym typeface="Arial" panose="020B0604020202020204" pitchFamily="34" charset="0"/>
                        </a:rPr>
                        <a:t>Activity</a:t>
                      </a:r>
                    </a:p>
                  </a:txBody>
                  <a:tcPr marL="68588" marR="68588" marT="34294" marB="3429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EBF6EF"/>
                    </a:solidFill>
                  </a:tcPr>
                </a:tc>
                <a:extLst>
                  <a:ext uri="{0D108BD9-81ED-4DB2-BD59-A6C34878D82A}">
                    <a16:rowId xmlns:a16="http://schemas.microsoft.com/office/drawing/2014/main" val="2906327132"/>
                  </a:ext>
                </a:extLst>
              </a:tr>
              <a:tr h="77140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cs typeface="Arial" panose="020B0604020202020204" pitchFamily="34" charset="0"/>
                          <a:sym typeface="Arial" panose="020B0604020202020204" pitchFamily="34" charset="0"/>
                        </a:rPr>
                        <a:t>01 June 2025</a:t>
                      </a:r>
                      <a:endParaRPr kumimoji="0" lang="en-GB" altLang="en-US" sz="2400" b="1" i="0" u="none" strike="noStrike" cap="none" normalizeH="0" baseline="0" dirty="0">
                        <a:ln>
                          <a:noFill/>
                        </a:ln>
                        <a:solidFill>
                          <a:schemeClr val="tx1"/>
                        </a:solidFill>
                        <a:effectLst/>
                        <a:latin typeface="+mn-lt"/>
                        <a:cs typeface="Arial" panose="020B0604020202020204" pitchFamily="34" charset="0"/>
                        <a:sym typeface="Arial" panose="020B0604020202020204" pitchFamily="34" charset="0"/>
                      </a:endParaRPr>
                    </a:p>
                  </a:txBody>
                  <a:tcPr marL="68588" marR="68588" marT="34294" marB="3429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EBF6E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mn-lt"/>
                          <a:cs typeface="Arial" panose="020B0604020202020204" pitchFamily="34" charset="0"/>
                          <a:sym typeface="Arial" panose="020B0604020202020204" pitchFamily="34" charset="0"/>
                        </a:rPr>
                        <a:t>Awards open  </a:t>
                      </a:r>
                    </a:p>
                  </a:txBody>
                  <a:tcPr marL="68588" marR="68588" marT="34294" marB="3429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EBF6EF"/>
                    </a:solidFill>
                  </a:tcPr>
                </a:tc>
                <a:extLst>
                  <a:ext uri="{0D108BD9-81ED-4DB2-BD59-A6C34878D82A}">
                    <a16:rowId xmlns:a16="http://schemas.microsoft.com/office/drawing/2014/main" val="10000"/>
                  </a:ext>
                </a:extLst>
              </a:tr>
              <a:tr h="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mn-lt"/>
                          <a:cs typeface="Arial" panose="020B0604020202020204" pitchFamily="34" charset="0"/>
                          <a:sym typeface="Arial" panose="020B0604020202020204" pitchFamily="34" charset="0"/>
                        </a:rPr>
                        <a:t>20 July 2025</a:t>
                      </a:r>
                    </a:p>
                  </a:txBody>
                  <a:tcPr marL="68588" marR="68588" marT="34294" marB="3429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BF6E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mn-lt"/>
                          <a:cs typeface="Arial" panose="020B0604020202020204" pitchFamily="34" charset="0"/>
                          <a:sym typeface="Arial" panose="020B0604020202020204" pitchFamily="34" charset="0"/>
                        </a:rPr>
                        <a:t>Awards deadline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rgbClr val="FF0000"/>
                        </a:solidFill>
                        <a:effectLst/>
                        <a:latin typeface="+mn-lt"/>
                        <a:cs typeface="Arial" panose="020B0604020202020204" pitchFamily="34" charset="0"/>
                        <a:sym typeface="Arial" panose="020B0604020202020204" pitchFamily="34" charset="0"/>
                      </a:endParaRPr>
                    </a:p>
                  </a:txBody>
                  <a:tcPr marL="68588" marR="68588" marT="34294" marB="3429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BF6EF"/>
                    </a:solidFill>
                  </a:tcPr>
                </a:tc>
                <a:extLst>
                  <a:ext uri="{0D108BD9-81ED-4DB2-BD59-A6C34878D82A}">
                    <a16:rowId xmlns:a16="http://schemas.microsoft.com/office/drawing/2014/main" val="10001"/>
                  </a:ext>
                </a:extLst>
              </a:tr>
              <a:tr h="72065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mn-lt"/>
                          <a:cs typeface="Arial" panose="020B0604020202020204" pitchFamily="34" charset="0"/>
                          <a:sym typeface="Arial" panose="020B0604020202020204" pitchFamily="34" charset="0"/>
                        </a:rPr>
                        <a:t>September 2025</a:t>
                      </a:r>
                    </a:p>
                  </a:txBody>
                  <a:tcPr marL="68588" marR="68588" marT="34294" marB="3429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BF6E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mn-lt"/>
                          <a:cs typeface="Arial" panose="020B0604020202020204" pitchFamily="34" charset="0"/>
                          <a:sym typeface="Arial" panose="020B0604020202020204" pitchFamily="34" charset="0"/>
                        </a:rPr>
                        <a:t>Announcement of finalists</a:t>
                      </a:r>
                    </a:p>
                  </a:txBody>
                  <a:tcPr marL="68588" marR="68588" marT="34294" marB="3429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BF6EF"/>
                    </a:solidFill>
                  </a:tcPr>
                </a:tc>
                <a:extLst>
                  <a:ext uri="{0D108BD9-81ED-4DB2-BD59-A6C34878D82A}">
                    <a16:rowId xmlns:a16="http://schemas.microsoft.com/office/drawing/2014/main" val="10006"/>
                  </a:ext>
                </a:extLst>
              </a:tr>
              <a:tr h="77140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mn-lt"/>
                          <a:cs typeface="Arial" panose="020B0604020202020204" pitchFamily="34" charset="0"/>
                          <a:sym typeface="Arial" panose="020B0604020202020204" pitchFamily="34" charset="0"/>
                        </a:rPr>
                        <a:t>March 2026</a:t>
                      </a:r>
                    </a:p>
                  </a:txBody>
                  <a:tcPr marL="68588" marR="68588" marT="34294" marB="3429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BF6E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mn-lt"/>
                          <a:cs typeface="Arial" panose="020B0604020202020204" pitchFamily="34" charset="0"/>
                          <a:sym typeface="Arial" panose="020B0604020202020204" pitchFamily="34" charset="0"/>
                        </a:rPr>
                        <a:t>Awards ceremony</a:t>
                      </a:r>
                    </a:p>
                  </a:txBody>
                  <a:tcPr marL="68588" marR="68588" marT="34294" marB="3429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BF6EF"/>
                    </a:solidFill>
                  </a:tcPr>
                </a:tc>
                <a:extLst>
                  <a:ext uri="{0D108BD9-81ED-4DB2-BD59-A6C34878D82A}">
                    <a16:rowId xmlns:a16="http://schemas.microsoft.com/office/drawing/2014/main" val="10007"/>
                  </a:ext>
                </a:extLst>
              </a:tr>
              <a:tr h="105562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mn-lt"/>
                          <a:cs typeface="Arial" panose="020B0604020202020204" pitchFamily="34" charset="0"/>
                          <a:sym typeface="Arial" panose="020B0604020202020204" pitchFamily="34" charset="0"/>
                        </a:rPr>
                        <a:t>June 2026</a:t>
                      </a:r>
                    </a:p>
                  </a:txBody>
                  <a:tcPr marL="68588" marR="68588" marT="34294" marB="3429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BF6E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GB" sz="2400" b="0" i="0" kern="1200" dirty="0">
                          <a:solidFill>
                            <a:schemeClr val="tx1"/>
                          </a:solidFill>
                          <a:effectLst/>
                          <a:latin typeface="+mn-lt"/>
                          <a:ea typeface="+mn-ea"/>
                          <a:cs typeface="+mn-cs"/>
                        </a:rPr>
                        <a:t>VisitEngland Awards for Excellence event</a:t>
                      </a:r>
                      <a:endParaRPr kumimoji="0" lang="en-GB" altLang="en-US" sz="2400" b="0" i="0" u="none" strike="noStrike" cap="none" normalizeH="0" baseline="0" dirty="0">
                        <a:ln>
                          <a:noFill/>
                        </a:ln>
                        <a:solidFill>
                          <a:schemeClr val="tx1"/>
                        </a:solidFill>
                        <a:effectLst/>
                        <a:latin typeface="+mn-lt"/>
                        <a:cs typeface="Arial" panose="020B0604020202020204" pitchFamily="34" charset="0"/>
                        <a:sym typeface="Arial" panose="020B0604020202020204" pitchFamily="34" charset="0"/>
                      </a:endParaRPr>
                    </a:p>
                  </a:txBody>
                  <a:tcPr marL="68588" marR="68588" marT="34294" marB="34294"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BF6EF"/>
                    </a:solidFill>
                  </a:tcPr>
                </a:tc>
                <a:extLst>
                  <a:ext uri="{0D108BD9-81ED-4DB2-BD59-A6C34878D82A}">
                    <a16:rowId xmlns:a16="http://schemas.microsoft.com/office/drawing/2014/main" val="10011"/>
                  </a:ext>
                </a:extLst>
              </a:tr>
            </a:tbl>
          </a:graphicData>
        </a:graphic>
      </p:graphicFrame>
      <p:pic>
        <p:nvPicPr>
          <p:cNvPr id="10" name="Picture Placeholder 9" descr="A table with glasses and a book&#10;&#10;Description automatically generated">
            <a:extLst>
              <a:ext uri="{FF2B5EF4-FFF2-40B4-BE49-F238E27FC236}">
                <a16:creationId xmlns:a16="http://schemas.microsoft.com/office/drawing/2014/main" id="{B9177487-BAD5-81B4-7E6B-F2D56F7B73B5}"/>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a:fillRect/>
          </a:stretch>
        </p:blipFill>
        <p:spPr/>
      </p:pic>
      <p:pic>
        <p:nvPicPr>
          <p:cNvPr id="3" name="Picture 2" descr="A close-up of a logo&#10;&#10;AI-generated content may be incorrect.">
            <a:extLst>
              <a:ext uri="{FF2B5EF4-FFF2-40B4-BE49-F238E27FC236}">
                <a16:creationId xmlns:a16="http://schemas.microsoft.com/office/drawing/2014/main" id="{958A21BA-B464-269D-1A2A-7EC9DC9342A1}"/>
              </a:ext>
            </a:extLst>
          </p:cNvPr>
          <p:cNvPicPr>
            <a:picLocks noChangeAspect="1"/>
          </p:cNvPicPr>
          <p:nvPr/>
        </p:nvPicPr>
        <p:blipFill>
          <a:blip r:embed="rId4"/>
          <a:stretch>
            <a:fillRect/>
          </a:stretch>
        </p:blipFill>
        <p:spPr>
          <a:xfrm>
            <a:off x="10209232" y="6373168"/>
            <a:ext cx="963646" cy="335082"/>
          </a:xfrm>
          <a:prstGeom prst="rect">
            <a:avLst/>
          </a:prstGeom>
        </p:spPr>
      </p:pic>
    </p:spTree>
    <p:extLst>
      <p:ext uri="{BB962C8B-B14F-4D97-AF65-F5344CB8AC3E}">
        <p14:creationId xmlns:p14="http://schemas.microsoft.com/office/powerpoint/2010/main" val="3399230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B0E597D-D471-42D5-8915-2EF5A50034F8}"/>
              </a:ext>
            </a:extLst>
          </p:cNvPr>
          <p:cNvSpPr>
            <a:spLocks noGrp="1"/>
          </p:cNvSpPr>
          <p:nvPr>
            <p:ph type="title"/>
          </p:nvPr>
        </p:nvSpPr>
        <p:spPr/>
        <p:txBody>
          <a:bodyPr>
            <a:normAutofit fontScale="90000"/>
          </a:bodyPr>
          <a:lstStyle/>
          <a:p>
            <a:r>
              <a:rPr lang="en-US" dirty="0"/>
              <a:t>Useful links</a:t>
            </a:r>
            <a:endParaRPr lang="en-GB" dirty="0"/>
          </a:p>
        </p:txBody>
      </p:sp>
      <p:sp>
        <p:nvSpPr>
          <p:cNvPr id="16" name="Content Placeholder 15">
            <a:extLst>
              <a:ext uri="{FF2B5EF4-FFF2-40B4-BE49-F238E27FC236}">
                <a16:creationId xmlns:a16="http://schemas.microsoft.com/office/drawing/2014/main" id="{0E004C81-CF17-42C3-AA48-0BB097F74856}"/>
              </a:ext>
            </a:extLst>
          </p:cNvPr>
          <p:cNvSpPr>
            <a:spLocks noGrp="1"/>
          </p:cNvSpPr>
          <p:nvPr>
            <p:ph sz="quarter" idx="10"/>
          </p:nvPr>
        </p:nvSpPr>
        <p:spPr>
          <a:xfrm>
            <a:off x="325439" y="983251"/>
            <a:ext cx="11866561" cy="5214937"/>
          </a:xfrm>
        </p:spPr>
        <p:txBody>
          <a:bodyPr/>
          <a:lstStyle/>
          <a:p>
            <a:pPr marL="342900" indent="-342900">
              <a:spcBef>
                <a:spcPts val="400"/>
              </a:spcBef>
              <a:spcAft>
                <a:spcPts val="400"/>
              </a:spcAft>
              <a:buFont typeface="Arial" panose="020B0604020202020204" pitchFamily="34" charset="0"/>
              <a:buChar char="•"/>
            </a:pPr>
            <a:endParaRPr lang="en-GB" dirty="0"/>
          </a:p>
          <a:p>
            <a:pPr marL="342900" indent="-342900">
              <a:spcBef>
                <a:spcPts val="400"/>
              </a:spcBef>
              <a:spcAft>
                <a:spcPts val="400"/>
              </a:spcAft>
              <a:buFont typeface="Arial" panose="020B0604020202020204" pitchFamily="34" charset="0"/>
              <a:buChar char="•"/>
            </a:pPr>
            <a:r>
              <a:rPr lang="en-GB" dirty="0"/>
              <a:t>Benefits of entering 		</a:t>
            </a:r>
            <a:r>
              <a:rPr lang="en-GB" dirty="0">
                <a:hlinkClick r:id="rId3"/>
              </a:rPr>
              <a:t>visitbritain.org/business-advice/visitengland-awards-excellence#why-apply</a:t>
            </a:r>
            <a:r>
              <a:rPr lang="en-GB" dirty="0"/>
              <a:t> </a:t>
            </a:r>
          </a:p>
          <a:p>
            <a:pPr marL="342900" indent="-342900">
              <a:spcBef>
                <a:spcPts val="400"/>
              </a:spcBef>
              <a:spcAft>
                <a:spcPts val="400"/>
              </a:spcAft>
              <a:buFont typeface="Arial" panose="020B0604020202020204" pitchFamily="34" charset="0"/>
              <a:buChar char="•"/>
            </a:pPr>
            <a:r>
              <a:rPr lang="en-GB" altLang="en-US" dirty="0"/>
              <a:t>The national awards 		</a:t>
            </a:r>
            <a:r>
              <a:rPr lang="en-GB" altLang="en-US" dirty="0">
                <a:hlinkClick r:id="rId4"/>
              </a:rPr>
              <a:t>www.visitenglandawards.org</a:t>
            </a:r>
            <a:endParaRPr lang="en-GB" altLang="en-US" dirty="0"/>
          </a:p>
          <a:p>
            <a:pPr marL="342900" indent="-342900">
              <a:spcBef>
                <a:spcPts val="400"/>
              </a:spcBef>
              <a:spcAft>
                <a:spcPts val="400"/>
              </a:spcAft>
              <a:buFont typeface="Arial" panose="020B0604020202020204" pitchFamily="34" charset="0"/>
              <a:buChar char="•"/>
            </a:pPr>
            <a:r>
              <a:rPr lang="en-GB" altLang="en-US" dirty="0"/>
              <a:t>Review the core entry forms in advance of entering </a:t>
            </a:r>
            <a:br>
              <a:rPr lang="en-GB" altLang="en-US" dirty="0"/>
            </a:br>
            <a:r>
              <a:rPr lang="en-GB" altLang="en-US" sz="1600" dirty="0">
                <a:hlinkClick r:id="rId5"/>
              </a:rPr>
              <a:t>visitbritain.org/business-advice/visitengland-awards-excellence/visitengland-awards-excellence-award-categories</a:t>
            </a:r>
            <a:r>
              <a:rPr lang="en-GB" altLang="en-US" sz="1600" dirty="0"/>
              <a:t> </a:t>
            </a:r>
          </a:p>
          <a:p>
            <a:pPr marL="342900" indent="-342900">
              <a:spcBef>
                <a:spcPts val="400"/>
              </a:spcBef>
              <a:spcAft>
                <a:spcPts val="400"/>
              </a:spcAft>
              <a:buFont typeface="Arial" panose="020B0604020202020204" pitchFamily="34" charset="0"/>
              <a:buChar char="•"/>
            </a:pPr>
            <a:r>
              <a:rPr kumimoji="0" lang="en-GB" altLang="en-US" b="0" u="none" strike="noStrike" kern="1200" cap="none" spc="0" normalizeH="0" baseline="0" noProof="0" dirty="0">
                <a:ln>
                  <a:noFill/>
                </a:ln>
                <a:solidFill>
                  <a:srgbClr val="1E1541"/>
                </a:solidFill>
                <a:effectLst/>
                <a:uLnTx/>
                <a:uFillTx/>
                <a:latin typeface="Arial" panose="020B0604020202020204"/>
                <a:ea typeface="+mn-ea"/>
                <a:cs typeface="+mn-cs"/>
              </a:rPr>
              <a:t>Get free business advice </a:t>
            </a:r>
            <a:r>
              <a:rPr lang="en-GB" altLang="en-US" dirty="0">
                <a:solidFill>
                  <a:srgbClr val="1E1541"/>
                </a:solidFill>
                <a:latin typeface="Arial" panose="020B0604020202020204"/>
              </a:rPr>
              <a:t>		</a:t>
            </a:r>
            <a:r>
              <a:rPr kumimoji="0" lang="en-GB" altLang="en-US" b="0" u="none" strike="noStrike" kern="1200" cap="none" spc="0" normalizeH="0" baseline="0" noProof="0" dirty="0">
                <a:ln>
                  <a:noFill/>
                </a:ln>
                <a:solidFill>
                  <a:srgbClr val="1E1541"/>
                </a:solidFill>
                <a:effectLst/>
                <a:uLnTx/>
                <a:uFillTx/>
                <a:latin typeface="Arial" panose="020B0604020202020204"/>
                <a:ea typeface="+mn-ea"/>
                <a:cs typeface="+mn-cs"/>
                <a:hlinkClick r:id="rId6"/>
              </a:rPr>
              <a:t>visitbritain.org/business-advice</a:t>
            </a:r>
            <a:endParaRPr kumimoji="0" lang="en-GB" altLang="en-US" b="0" u="none" strike="noStrike" kern="1200" cap="none" spc="0" normalizeH="0" baseline="0" noProof="0" dirty="0">
              <a:ln>
                <a:noFill/>
              </a:ln>
              <a:solidFill>
                <a:srgbClr val="1E1541"/>
              </a:solidFill>
              <a:effectLst/>
              <a:uLnTx/>
              <a:uFillTx/>
              <a:latin typeface="Arial" panose="020B0604020202020204"/>
              <a:ea typeface="+mn-ea"/>
              <a:cs typeface="+mn-cs"/>
            </a:endParaRPr>
          </a:p>
          <a:p>
            <a:pPr marL="342900" indent="-342900">
              <a:spcBef>
                <a:spcPts val="400"/>
              </a:spcBef>
              <a:spcAft>
                <a:spcPts val="400"/>
              </a:spcAft>
              <a:buFont typeface="Arial" panose="020B0604020202020204" pitchFamily="34" charset="0"/>
              <a:buChar char="•"/>
            </a:pPr>
            <a:r>
              <a:rPr kumimoji="0" lang="en-GB" altLang="en-US" b="0" u="none" strike="noStrike" kern="1200" cap="none" spc="0" normalizeH="0" baseline="0" noProof="0" dirty="0">
                <a:ln>
                  <a:noFill/>
                </a:ln>
                <a:solidFill>
                  <a:srgbClr val="1E1541"/>
                </a:solidFill>
                <a:effectLst/>
                <a:uLnTx/>
                <a:uFillTx/>
                <a:latin typeface="Arial" panose="020B0604020202020204"/>
                <a:ea typeface="+mn-ea"/>
                <a:cs typeface="+mn-cs"/>
              </a:rPr>
              <a:t>Sign-up to industry newsletter </a:t>
            </a:r>
            <a:r>
              <a:rPr lang="en-GB" altLang="en-US" dirty="0">
                <a:solidFill>
                  <a:srgbClr val="1E1541"/>
                </a:solidFill>
                <a:latin typeface="Arial" panose="020B0604020202020204"/>
              </a:rPr>
              <a:t>	</a:t>
            </a:r>
            <a:r>
              <a:rPr kumimoji="0" lang="en-GB" altLang="en-US" b="0" u="none" strike="noStrike" kern="1200" cap="none" spc="0" normalizeH="0" baseline="0" noProof="0" dirty="0">
                <a:ln>
                  <a:noFill/>
                </a:ln>
                <a:solidFill>
                  <a:srgbClr val="1E1541"/>
                </a:solidFill>
                <a:effectLst/>
                <a:uLnTx/>
                <a:uFillTx/>
                <a:latin typeface="Arial" panose="020B0604020202020204"/>
                <a:ea typeface="+mn-ea"/>
                <a:cs typeface="+mn-cs"/>
                <a:hlinkClick r:id="rId7"/>
              </a:rPr>
              <a:t>visitbritain.org/subscribe-our-newsletters</a:t>
            </a:r>
            <a:endParaRPr kumimoji="0" lang="en-GB" altLang="en-US" b="0" u="none" strike="noStrike" kern="1200" cap="none" spc="0" normalizeH="0" baseline="0" noProof="0" dirty="0">
              <a:ln>
                <a:noFill/>
              </a:ln>
              <a:solidFill>
                <a:srgbClr val="1E1541"/>
              </a:solidFill>
              <a:effectLst/>
              <a:uLnTx/>
              <a:uFillTx/>
              <a:latin typeface="Arial" panose="020B0604020202020204"/>
              <a:ea typeface="+mn-ea"/>
              <a:cs typeface="+mn-cs"/>
            </a:endParaRPr>
          </a:p>
          <a:p>
            <a:pPr marL="342900" indent="-342900">
              <a:spcBef>
                <a:spcPts val="400"/>
              </a:spcBef>
              <a:spcAft>
                <a:spcPts val="400"/>
              </a:spcAft>
              <a:buFont typeface="Arial" panose="020B0604020202020204" pitchFamily="34" charset="0"/>
              <a:buChar char="•"/>
            </a:pPr>
            <a:r>
              <a:rPr lang="en-GB" dirty="0"/>
              <a:t>Download free toolkits: </a:t>
            </a:r>
            <a:br>
              <a:rPr lang="en-GB" dirty="0"/>
            </a:br>
            <a:r>
              <a:rPr lang="en-GB" dirty="0"/>
              <a:t>Award Winner’s PR Toolkit		</a:t>
            </a:r>
            <a:r>
              <a:rPr lang="en-GB" dirty="0">
                <a:hlinkClick r:id="rId8"/>
              </a:rPr>
              <a:t>visitbritain.org/business-advice/visitengland-awards-excellence#pr-toolkit</a:t>
            </a:r>
            <a:endParaRPr lang="en-GB" dirty="0"/>
          </a:p>
          <a:p>
            <a:pPr marL="342900" indent="-342900">
              <a:spcBef>
                <a:spcPts val="400"/>
              </a:spcBef>
              <a:spcAft>
                <a:spcPts val="400"/>
              </a:spcAft>
              <a:buFont typeface="Arial" panose="020B0604020202020204" pitchFamily="34" charset="0"/>
              <a:buChar char="•"/>
            </a:pPr>
            <a:r>
              <a:rPr lang="en-GB" dirty="0"/>
              <a:t>Digital Marketing Toolkit 		</a:t>
            </a:r>
            <a:r>
              <a:rPr lang="en-GB" dirty="0">
                <a:hlinkClick r:id="rId9"/>
              </a:rPr>
              <a:t>www.visitengland.org/onlinemarketing</a:t>
            </a:r>
            <a:r>
              <a:rPr lang="en-GB" dirty="0"/>
              <a:t> </a:t>
            </a:r>
          </a:p>
          <a:p>
            <a:pPr marL="342900" indent="-342900">
              <a:spcBef>
                <a:spcPts val="400"/>
              </a:spcBef>
              <a:spcAft>
                <a:spcPts val="400"/>
              </a:spcAft>
              <a:buFont typeface="Arial" panose="020B0604020202020204" pitchFamily="34" charset="0"/>
              <a:buChar char="•"/>
            </a:pPr>
            <a:r>
              <a:rPr lang="en-GB" dirty="0"/>
              <a:t>Accessible &amp; Inclusive Tourism Toolkit</a:t>
            </a:r>
            <a:br>
              <a:rPr lang="en-GB" dirty="0"/>
            </a:br>
            <a:r>
              <a:rPr lang="en-GB" dirty="0">
                <a:hlinkClick r:id="rId10"/>
              </a:rPr>
              <a:t>www.visitbritain.org/business-advice/make-your-business-accessible-and-inclusive/visitengland-accessible-and-inclusive</a:t>
            </a:r>
            <a:endParaRPr lang="en-GB" dirty="0"/>
          </a:p>
          <a:p>
            <a:pPr marL="342900" indent="-342900">
              <a:spcBef>
                <a:spcPts val="400"/>
              </a:spcBef>
              <a:spcAft>
                <a:spcPts val="400"/>
              </a:spcAft>
              <a:buFont typeface="Arial" panose="020B0604020202020204" pitchFamily="34" charset="0"/>
              <a:buChar char="•"/>
            </a:pPr>
            <a:r>
              <a:rPr lang="en-GB" dirty="0"/>
              <a:t>Watch webinar on accessibility 	</a:t>
            </a:r>
            <a:r>
              <a:rPr lang="en-GB" dirty="0">
                <a:hlinkClick r:id="rId11"/>
              </a:rPr>
              <a:t>www.visitbritain.org/business-advice/business-recovery-webinars</a:t>
            </a:r>
            <a:endParaRPr lang="en-GB" dirty="0"/>
          </a:p>
          <a:p>
            <a:pPr marL="342900" indent="-342900">
              <a:spcBef>
                <a:spcPts val="400"/>
              </a:spcBef>
              <a:spcAft>
                <a:spcPts val="400"/>
              </a:spcAft>
              <a:buFont typeface="Arial" panose="020B0604020202020204" pitchFamily="34" charset="0"/>
              <a:buChar char="•"/>
            </a:pPr>
            <a:r>
              <a:rPr lang="en-GB" dirty="0"/>
              <a:t>Watch webinar on sustainability 	</a:t>
            </a:r>
            <a:r>
              <a:rPr lang="en-GB" dirty="0">
                <a:hlinkClick r:id="rId11"/>
              </a:rPr>
              <a:t>www.visitbritain.org/business-advice/business-recovery-webinars</a:t>
            </a:r>
            <a:endParaRPr lang="en-GB" dirty="0"/>
          </a:p>
          <a:p>
            <a:pPr marL="342900" indent="-342900">
              <a:spcBef>
                <a:spcPts val="400"/>
              </a:spcBef>
              <a:spcAft>
                <a:spcPts val="400"/>
              </a:spcAft>
              <a:buFont typeface="Arial" panose="020B0604020202020204" pitchFamily="34" charset="0"/>
              <a:buChar char="•"/>
            </a:pPr>
            <a:r>
              <a:rPr lang="en-GB" dirty="0"/>
              <a:t>Improve your sustainability 	</a:t>
            </a:r>
            <a:r>
              <a:rPr lang="en-GB" dirty="0">
                <a:hlinkClick r:id="rId12"/>
              </a:rPr>
              <a:t>www.visitengland.org/green</a:t>
            </a:r>
            <a:br>
              <a:rPr lang="en-GB" dirty="0"/>
            </a:br>
            <a:endParaRPr lang="en-GB" dirty="0"/>
          </a:p>
          <a:p>
            <a:pPr>
              <a:spcBef>
                <a:spcPts val="400"/>
              </a:spcBef>
              <a:spcAft>
                <a:spcPts val="400"/>
              </a:spcAft>
            </a:pPr>
            <a:r>
              <a:rPr kumimoji="0" lang="en-GB" altLang="en-US" sz="2000" b="1" u="none" strike="noStrike" kern="1200" cap="none" spc="0" normalizeH="0" baseline="0" noProof="0" dirty="0">
                <a:ln>
                  <a:noFill/>
                </a:ln>
                <a:solidFill>
                  <a:srgbClr val="1E1541"/>
                </a:solidFill>
                <a:effectLst/>
                <a:uLnTx/>
                <a:uFillTx/>
                <a:latin typeface="Arial" panose="020B0604020202020204"/>
                <a:ea typeface="+mn-ea"/>
                <a:cs typeface="+mn-cs"/>
              </a:rPr>
              <a:t>Start your entry here: https://visitpeakdistrict.com/industry/events/category/tourism-awards</a:t>
            </a:r>
          </a:p>
          <a:p>
            <a:pPr eaLnBrk="1" hangingPunct="1">
              <a:spcBef>
                <a:spcPct val="0"/>
              </a:spcBef>
              <a:buFontTx/>
              <a:buNone/>
            </a:pPr>
            <a:endParaRPr lang="en-GB" altLang="en-US" b="1" dirty="0"/>
          </a:p>
        </p:txBody>
      </p:sp>
      <p:pic>
        <p:nvPicPr>
          <p:cNvPr id="2" name="Picture 1" descr="A close-up of a logo&#10;&#10;AI-generated content may be incorrect.">
            <a:extLst>
              <a:ext uri="{FF2B5EF4-FFF2-40B4-BE49-F238E27FC236}">
                <a16:creationId xmlns:a16="http://schemas.microsoft.com/office/drawing/2014/main" id="{26CE018C-8FED-6C68-277E-5EFDD7F252C4}"/>
              </a:ext>
            </a:extLst>
          </p:cNvPr>
          <p:cNvPicPr>
            <a:picLocks noChangeAspect="1"/>
          </p:cNvPicPr>
          <p:nvPr/>
        </p:nvPicPr>
        <p:blipFill>
          <a:blip r:embed="rId13"/>
          <a:stretch>
            <a:fillRect/>
          </a:stretch>
        </p:blipFill>
        <p:spPr>
          <a:xfrm>
            <a:off x="10209232" y="6373168"/>
            <a:ext cx="963646" cy="335082"/>
          </a:xfrm>
          <a:prstGeom prst="rect">
            <a:avLst/>
          </a:prstGeom>
        </p:spPr>
      </p:pic>
    </p:spTree>
    <p:extLst>
      <p:ext uri="{BB962C8B-B14F-4D97-AF65-F5344CB8AC3E}">
        <p14:creationId xmlns:p14="http://schemas.microsoft.com/office/powerpoint/2010/main" val="1131256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ED843C-466B-42C2-8B07-E78C6A096739}"/>
              </a:ext>
            </a:extLst>
          </p:cNvPr>
          <p:cNvSpPr>
            <a:spLocks noGrp="1"/>
          </p:cNvSpPr>
          <p:nvPr>
            <p:ph type="title"/>
          </p:nvPr>
        </p:nvSpPr>
        <p:spPr/>
        <p:txBody>
          <a:bodyPr/>
          <a:lstStyle/>
          <a:p>
            <a:r>
              <a:rPr lang="en-US" dirty="0"/>
              <a:t>And remember . . . </a:t>
            </a:r>
            <a:endParaRPr lang="en-GB" dirty="0"/>
          </a:p>
        </p:txBody>
      </p:sp>
      <p:pic>
        <p:nvPicPr>
          <p:cNvPr id="2" name="Picture 1" descr="A close-up of a logo&#10;&#10;AI-generated content may be incorrect.">
            <a:extLst>
              <a:ext uri="{FF2B5EF4-FFF2-40B4-BE49-F238E27FC236}">
                <a16:creationId xmlns:a16="http://schemas.microsoft.com/office/drawing/2014/main" id="{0734FA60-F3C1-E0EE-23B1-25A82A45B14B}"/>
              </a:ext>
            </a:extLst>
          </p:cNvPr>
          <p:cNvPicPr>
            <a:picLocks noChangeAspect="1"/>
          </p:cNvPicPr>
          <p:nvPr/>
        </p:nvPicPr>
        <p:blipFill>
          <a:blip r:embed="rId3"/>
          <a:stretch>
            <a:fillRect/>
          </a:stretch>
        </p:blipFill>
        <p:spPr>
          <a:xfrm>
            <a:off x="10086975" y="5760436"/>
            <a:ext cx="1762124" cy="612732"/>
          </a:xfrm>
          <a:prstGeom prst="rect">
            <a:avLst/>
          </a:prstGeom>
        </p:spPr>
      </p:pic>
    </p:spTree>
    <p:extLst>
      <p:ext uri="{BB962C8B-B14F-4D97-AF65-F5344CB8AC3E}">
        <p14:creationId xmlns:p14="http://schemas.microsoft.com/office/powerpoint/2010/main" val="368970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ED843C-466B-42C2-8B07-E78C6A096739}"/>
              </a:ext>
            </a:extLst>
          </p:cNvPr>
          <p:cNvSpPr>
            <a:spLocks noGrp="1"/>
          </p:cNvSpPr>
          <p:nvPr>
            <p:ph type="title"/>
          </p:nvPr>
        </p:nvSpPr>
        <p:spPr/>
        <p:txBody>
          <a:bodyPr>
            <a:normAutofit/>
          </a:bodyPr>
          <a:lstStyle/>
          <a:p>
            <a:r>
              <a:rPr lang="en-US" sz="6000" dirty="0"/>
              <a:t>Excellence pays!</a:t>
            </a:r>
          </a:p>
        </p:txBody>
      </p:sp>
      <p:pic>
        <p:nvPicPr>
          <p:cNvPr id="2" name="Picture 1" descr="A close-up of a logo&#10;&#10;AI-generated content may be incorrect.">
            <a:extLst>
              <a:ext uri="{FF2B5EF4-FFF2-40B4-BE49-F238E27FC236}">
                <a16:creationId xmlns:a16="http://schemas.microsoft.com/office/drawing/2014/main" id="{FD46C3A1-8A5A-A28F-A1E2-9A3A3DBA1201}"/>
              </a:ext>
            </a:extLst>
          </p:cNvPr>
          <p:cNvPicPr>
            <a:picLocks noChangeAspect="1"/>
          </p:cNvPicPr>
          <p:nvPr/>
        </p:nvPicPr>
        <p:blipFill>
          <a:blip r:embed="rId3"/>
          <a:stretch>
            <a:fillRect/>
          </a:stretch>
        </p:blipFill>
        <p:spPr>
          <a:xfrm>
            <a:off x="10086975" y="5760436"/>
            <a:ext cx="1762124" cy="612732"/>
          </a:xfrm>
          <a:prstGeom prst="rect">
            <a:avLst/>
          </a:prstGeom>
        </p:spPr>
      </p:pic>
    </p:spTree>
    <p:extLst>
      <p:ext uri="{BB962C8B-B14F-4D97-AF65-F5344CB8AC3E}">
        <p14:creationId xmlns:p14="http://schemas.microsoft.com/office/powerpoint/2010/main" val="4099118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D538D-7661-AA9E-C1F0-6F00531D216D}"/>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CBDF20AE-D8A4-1776-831A-EF8BCF318E8F}"/>
              </a:ext>
            </a:extLst>
          </p:cNvPr>
          <p:cNvSpPr>
            <a:spLocks noGrp="1"/>
          </p:cNvSpPr>
          <p:nvPr>
            <p:ph type="title"/>
          </p:nvPr>
        </p:nvSpPr>
        <p:spPr/>
        <p:txBody>
          <a:bodyPr>
            <a:normAutofit fontScale="90000"/>
          </a:bodyPr>
          <a:lstStyle/>
          <a:p>
            <a:r>
              <a:rPr lang="en-US" dirty="0"/>
              <a:t>Useful information</a:t>
            </a:r>
            <a:endParaRPr lang="en-GB" dirty="0"/>
          </a:p>
        </p:txBody>
      </p:sp>
      <p:sp>
        <p:nvSpPr>
          <p:cNvPr id="5" name="Content Placeholder 4">
            <a:extLst>
              <a:ext uri="{FF2B5EF4-FFF2-40B4-BE49-F238E27FC236}">
                <a16:creationId xmlns:a16="http://schemas.microsoft.com/office/drawing/2014/main" id="{A49A301D-B90A-BB6B-E2AC-46C0E44055AE}"/>
              </a:ext>
            </a:extLst>
          </p:cNvPr>
          <p:cNvSpPr>
            <a:spLocks noGrp="1"/>
          </p:cNvSpPr>
          <p:nvPr>
            <p:ph sz="quarter" idx="10"/>
          </p:nvPr>
        </p:nvSpPr>
        <p:spPr>
          <a:xfrm>
            <a:off x="325439" y="914400"/>
            <a:ext cx="11561761" cy="4971439"/>
          </a:xfrm>
        </p:spPr>
        <p:txBody>
          <a:bodyPr/>
          <a:lstStyle/>
          <a:p>
            <a:pPr marL="269875">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Before you start your application:</a:t>
            </a:r>
          </a:p>
          <a:p>
            <a:pPr marL="555625" indent="-28575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Read and accept the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Applicant Terms and Conditions</a:t>
            </a:r>
            <a:r>
              <a:rPr lang="en-GB" sz="2000" dirty="0">
                <a:effectLst/>
                <a:latin typeface="Calibri" panose="020F0502020204030204" pitchFamily="34" charset="0"/>
                <a:ea typeface="Calibri" panose="020F0502020204030204" pitchFamily="34" charset="0"/>
                <a:cs typeface="Times New Roman" panose="02020603050405020304" pitchFamily="18" charset="0"/>
              </a:rPr>
              <a:t> when prompted.</a:t>
            </a:r>
          </a:p>
          <a:p>
            <a:pPr marL="555625" indent="-28575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Make sure that you are eligible for the category you are considering applying for. </a:t>
            </a:r>
            <a:br>
              <a:rPr lang="en-GB" sz="2000" dirty="0">
                <a:effectLst/>
                <a:latin typeface="Calibri" panose="020F0502020204030204" pitchFamily="34" charset="0"/>
                <a:ea typeface="Calibri" panose="020F0502020204030204" pitchFamily="34" charset="0"/>
                <a:cs typeface="Times New Roman" panose="02020603050405020304" pitchFamily="18" charset="0"/>
              </a:rPr>
            </a:br>
            <a:r>
              <a:rPr lang="en-GB" sz="2000" dirty="0">
                <a:effectLst/>
                <a:latin typeface="Calibri" panose="020F0502020204030204" pitchFamily="34" charset="0"/>
                <a:ea typeface="Calibri" panose="020F0502020204030204" pitchFamily="34" charset="0"/>
                <a:cs typeface="Times New Roman" panose="02020603050405020304" pitchFamily="18" charset="0"/>
              </a:rPr>
              <a:t>Read the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eligibility criteria</a:t>
            </a:r>
            <a:r>
              <a:rPr lang="en-GB" sz="2000" dirty="0">
                <a:effectLst/>
                <a:latin typeface="Calibri" panose="020F0502020204030204" pitchFamily="34" charset="0"/>
                <a:ea typeface="Calibri" panose="020F0502020204030204" pitchFamily="34" charset="0"/>
                <a:cs typeface="Times New Roman" panose="02020603050405020304" pitchFamily="18" charset="0"/>
              </a:rPr>
              <a:t> carefully, if you are deemed ineligible you may be moved to another category where you would be eligible, or your application may be discounted altogether. If you are not sure whether you are eligible, check with the competition organiser before completing your application.</a:t>
            </a:r>
          </a:p>
          <a:p>
            <a:pPr marL="555625" indent="-28575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 To avoid duplication in your responses, read all the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questions</a:t>
            </a:r>
            <a:r>
              <a:rPr lang="en-GB" sz="2000" dirty="0">
                <a:effectLst/>
                <a:latin typeface="Calibri" panose="020F0502020204030204" pitchFamily="34" charset="0"/>
                <a:ea typeface="Calibri" panose="020F0502020204030204" pitchFamily="34" charset="0"/>
                <a:cs typeface="Times New Roman" panose="02020603050405020304" pitchFamily="18" charset="0"/>
              </a:rPr>
              <a:t> before you start. For most categories each question covers a different aspect of your business, e.g.</a:t>
            </a:r>
          </a:p>
          <a:p>
            <a:pPr marL="269875">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Question 1 –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Top Qualities </a:t>
            </a:r>
            <a:r>
              <a:rPr lang="en-GB" sz="2000" dirty="0">
                <a:effectLst/>
                <a:latin typeface="Calibri" panose="020F0502020204030204" pitchFamily="34" charset="0"/>
                <a:ea typeface="Calibri" panose="020F0502020204030204" pitchFamily="34" charset="0"/>
                <a:cs typeface="Times New Roman" panose="02020603050405020304" pitchFamily="18" charset="0"/>
              </a:rPr>
              <a:t>e.g. unique selling points, strengths and the essence of the business</a:t>
            </a:r>
          </a:p>
          <a:p>
            <a:pPr marL="269875">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Question 2 –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Recent Improvements</a:t>
            </a:r>
            <a:r>
              <a:rPr lang="en-GB" sz="2000" dirty="0">
                <a:effectLst/>
                <a:latin typeface="Calibri" panose="020F0502020204030204" pitchFamily="34" charset="0"/>
                <a:ea typeface="Calibri" panose="020F0502020204030204" pitchFamily="34" charset="0"/>
                <a:cs typeface="Times New Roman" panose="02020603050405020304" pitchFamily="18" charset="0"/>
              </a:rPr>
              <a:t> e.g. business developments and improvements over the last two 	years</a:t>
            </a:r>
          </a:p>
          <a:p>
            <a:pPr marL="269875">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Question 3 –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Results</a:t>
            </a:r>
            <a:r>
              <a:rPr lang="en-GB" sz="2000" dirty="0">
                <a:effectLst/>
                <a:latin typeface="Calibri" panose="020F0502020204030204" pitchFamily="34" charset="0"/>
                <a:ea typeface="Calibri" panose="020F0502020204030204" pitchFamily="34" charset="0"/>
                <a:cs typeface="Times New Roman" panose="02020603050405020304" pitchFamily="18" charset="0"/>
              </a:rPr>
              <a:t> e.g. recent successes from across the business – providing figures where 	relevant</a:t>
            </a:r>
          </a:p>
          <a:p>
            <a:pPr marL="269875">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Question 4 –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Future Plans</a:t>
            </a:r>
            <a:r>
              <a:rPr lang="en-GB" sz="2000" dirty="0">
                <a:effectLst/>
                <a:latin typeface="Calibri" panose="020F0502020204030204" pitchFamily="34" charset="0"/>
                <a:ea typeface="Calibri" panose="020F0502020204030204" pitchFamily="34" charset="0"/>
                <a:cs typeface="Times New Roman" panose="02020603050405020304" pitchFamily="18" charset="0"/>
              </a:rPr>
              <a:t> e.g. plans to develop and promote the business over the next year</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 name="Picture 1" descr="A close-up of a logo&#10;&#10;AI-generated content may be incorrect.">
            <a:extLst>
              <a:ext uri="{FF2B5EF4-FFF2-40B4-BE49-F238E27FC236}">
                <a16:creationId xmlns:a16="http://schemas.microsoft.com/office/drawing/2014/main" id="{84B049AB-77A8-415F-6632-D8BA25A923F7}"/>
              </a:ext>
            </a:extLst>
          </p:cNvPr>
          <p:cNvPicPr>
            <a:picLocks noChangeAspect="1"/>
          </p:cNvPicPr>
          <p:nvPr/>
        </p:nvPicPr>
        <p:blipFill>
          <a:blip r:embed="rId3"/>
          <a:stretch>
            <a:fillRect/>
          </a:stretch>
        </p:blipFill>
        <p:spPr>
          <a:xfrm>
            <a:off x="10209232" y="6373168"/>
            <a:ext cx="963646" cy="335082"/>
          </a:xfrm>
          <a:prstGeom prst="rect">
            <a:avLst/>
          </a:prstGeom>
        </p:spPr>
      </p:pic>
    </p:spTree>
    <p:extLst>
      <p:ext uri="{BB962C8B-B14F-4D97-AF65-F5344CB8AC3E}">
        <p14:creationId xmlns:p14="http://schemas.microsoft.com/office/powerpoint/2010/main" val="3153644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44D7C-A086-0D49-1F59-A93B02FCA311}"/>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738CBB92-62BB-E5BC-81BF-39E51F3A5015}"/>
              </a:ext>
            </a:extLst>
          </p:cNvPr>
          <p:cNvSpPr>
            <a:spLocks noGrp="1"/>
          </p:cNvSpPr>
          <p:nvPr>
            <p:ph type="title"/>
          </p:nvPr>
        </p:nvSpPr>
        <p:spPr/>
        <p:txBody>
          <a:bodyPr>
            <a:normAutofit fontScale="90000"/>
          </a:bodyPr>
          <a:lstStyle/>
          <a:p>
            <a:r>
              <a:rPr lang="en-US" dirty="0"/>
              <a:t>Useful information</a:t>
            </a:r>
            <a:endParaRPr lang="en-GB" dirty="0"/>
          </a:p>
        </p:txBody>
      </p:sp>
      <p:sp>
        <p:nvSpPr>
          <p:cNvPr id="5" name="Content Placeholder 4">
            <a:extLst>
              <a:ext uri="{FF2B5EF4-FFF2-40B4-BE49-F238E27FC236}">
                <a16:creationId xmlns:a16="http://schemas.microsoft.com/office/drawing/2014/main" id="{6CAD3FA5-33C2-AE3F-E5B8-EAA3A0D4CCE0}"/>
              </a:ext>
            </a:extLst>
          </p:cNvPr>
          <p:cNvSpPr>
            <a:spLocks noGrp="1"/>
          </p:cNvSpPr>
          <p:nvPr>
            <p:ph sz="quarter" idx="10"/>
          </p:nvPr>
        </p:nvSpPr>
        <p:spPr>
          <a:xfrm>
            <a:off x="315119" y="1119584"/>
            <a:ext cx="11561761" cy="4971439"/>
          </a:xfrm>
        </p:spPr>
        <p:txBody>
          <a:bodyPr/>
          <a:lstStyle/>
          <a:p>
            <a:pPr marL="269875">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Before you start your application:</a:t>
            </a:r>
          </a:p>
          <a:p>
            <a:pPr marL="555625" indent="-28575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 Read the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guidance information</a:t>
            </a:r>
            <a:r>
              <a:rPr lang="en-GB" sz="2000" dirty="0">
                <a:effectLst/>
                <a:latin typeface="Calibri" panose="020F0502020204030204" pitchFamily="34" charset="0"/>
                <a:ea typeface="Calibri" panose="020F0502020204030204" pitchFamily="34" charset="0"/>
                <a:cs typeface="Times New Roman" panose="02020603050405020304" pitchFamily="18" charset="0"/>
              </a:rPr>
              <a:t> starting ‘judges will be looking for . . .’ for suggestions on what to include in your answers.</a:t>
            </a:r>
          </a:p>
          <a:p>
            <a:pPr marL="555625" indent="-28575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 By setting up an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account</a:t>
            </a:r>
            <a:r>
              <a:rPr lang="en-GB" sz="2000" dirty="0">
                <a:effectLst/>
                <a:latin typeface="Calibri" panose="020F0502020204030204" pitchFamily="34" charset="0"/>
                <a:ea typeface="Calibri" panose="020F0502020204030204" pitchFamily="34" charset="0"/>
                <a:cs typeface="Times New Roman" panose="02020603050405020304" pitchFamily="18" charset="0"/>
              </a:rPr>
              <a:t> you can save your work and come back to it later – you don’t have to start and submit your application in one sitting.</a:t>
            </a:r>
          </a:p>
          <a:p>
            <a:pPr marL="555625" indent="-28575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Take your time but be mindful of the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closing date</a:t>
            </a:r>
            <a:r>
              <a:rPr lang="en-GB" sz="2000" dirty="0">
                <a:effectLst/>
                <a:latin typeface="Calibri" panose="020F0502020204030204" pitchFamily="34" charset="0"/>
                <a:ea typeface="Calibri" panose="020F0502020204030204" pitchFamily="34" charset="0"/>
                <a:cs typeface="Times New Roman" panose="02020603050405020304" pitchFamily="18" charset="0"/>
              </a:rPr>
              <a:t> for applications.</a:t>
            </a:r>
          </a:p>
          <a:p>
            <a:pPr marL="555625" indent="-28575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 Be aware of the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word limits</a:t>
            </a:r>
            <a:r>
              <a:rPr lang="en-GB" sz="2000" dirty="0">
                <a:effectLst/>
                <a:latin typeface="Calibri" panose="020F0502020204030204" pitchFamily="34" charset="0"/>
                <a:ea typeface="Calibri" panose="020F0502020204030204" pitchFamily="34" charset="0"/>
                <a:cs typeface="Times New Roman" panose="02020603050405020304" pitchFamily="18" charset="0"/>
              </a:rPr>
              <a:t>, they are exact. </a:t>
            </a:r>
          </a:p>
          <a:p>
            <a:pPr marL="555625" indent="-28575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Proof your entry</a:t>
            </a:r>
            <a:r>
              <a:rPr lang="en-GB" sz="2000" dirty="0">
                <a:effectLst/>
                <a:latin typeface="Calibri" panose="020F0502020204030204" pitchFamily="34" charset="0"/>
                <a:ea typeface="Calibri" panose="020F0502020204030204" pitchFamily="34" charset="0"/>
                <a:cs typeface="Times New Roman" panose="02020603050405020304" pitchFamily="18" charset="0"/>
              </a:rPr>
              <a:t> before submitting.</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3200" b="1" dirty="0">
                <a:effectLst/>
                <a:latin typeface="Calibri" panose="020F0502020204030204" pitchFamily="34" charset="0"/>
                <a:ea typeface="Calibri" panose="020F0502020204030204" pitchFamily="34" charset="0"/>
                <a:cs typeface="Times New Roman" panose="02020603050405020304" pitchFamily="18" charset="0"/>
              </a:rPr>
              <a:t>Good luck!</a:t>
            </a:r>
            <a:r>
              <a:rPr lang="en-GB" sz="32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pic>
        <p:nvPicPr>
          <p:cNvPr id="2" name="Picture Placeholder 1" descr="A close-up of a logo&#10;&#10;AI-generated content may be incorrect.">
            <a:extLst>
              <a:ext uri="{FF2B5EF4-FFF2-40B4-BE49-F238E27FC236}">
                <a16:creationId xmlns:a16="http://schemas.microsoft.com/office/drawing/2014/main" id="{6F5282E7-11BB-ED4D-2AB3-D9A03BAB9E55}"/>
              </a:ext>
            </a:extLst>
          </p:cNvPr>
          <p:cNvPicPr>
            <a:picLocks noGrp="1" noChangeAspect="1"/>
          </p:cNvPicPr>
          <p:nvPr>
            <p:ph type="pic" sz="quarter" idx="14"/>
          </p:nvPr>
        </p:nvPicPr>
        <p:blipFill>
          <a:blip r:embed="rId3"/>
          <a:srcRect l="4342" r="4342"/>
          <a:stretch>
            <a:fillRect/>
          </a:stretch>
        </p:blipFill>
        <p:spPr>
          <a:xfrm>
            <a:off x="10288588" y="6319838"/>
            <a:ext cx="958850" cy="365125"/>
          </a:xfrm>
          <a:prstGeom prst="rect">
            <a:avLst/>
          </a:prstGeom>
        </p:spPr>
      </p:pic>
    </p:spTree>
    <p:extLst>
      <p:ext uri="{BB962C8B-B14F-4D97-AF65-F5344CB8AC3E}">
        <p14:creationId xmlns:p14="http://schemas.microsoft.com/office/powerpoint/2010/main" val="568354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Excellence makes business sense</a:t>
            </a:r>
          </a:p>
        </p:txBody>
      </p:sp>
      <p:sp>
        <p:nvSpPr>
          <p:cNvPr id="3" name="Content Placeholder 2"/>
          <p:cNvSpPr>
            <a:spLocks noGrp="1"/>
          </p:cNvSpPr>
          <p:nvPr>
            <p:ph sz="quarter" idx="10"/>
          </p:nvPr>
        </p:nvSpPr>
        <p:spPr>
          <a:xfrm>
            <a:off x="1019122" y="1504260"/>
            <a:ext cx="11561761" cy="4971439"/>
          </a:xfrm>
        </p:spPr>
        <p:txBody>
          <a:bodyPr/>
          <a:lstStyle/>
          <a:p>
            <a:pPr marL="285750" indent="-285750">
              <a:buFont typeface="Arial" panose="020B0604020202020204" pitchFamily="34" charset="0"/>
              <a:buChar char="•"/>
            </a:pPr>
            <a:r>
              <a:rPr lang="en-GB" sz="2000" dirty="0"/>
              <a:t>Customers will pay more for excellence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Recruit and retain better staff</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Profile and pride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Profit!</a:t>
            </a:r>
          </a:p>
          <a:p>
            <a:endParaRPr lang="en-GB" dirty="0"/>
          </a:p>
        </p:txBody>
      </p:sp>
      <p:pic>
        <p:nvPicPr>
          <p:cNvPr id="4" name="Picture 3" descr="A close-up of a logo&#10;&#10;AI-generated content may be incorrect.">
            <a:extLst>
              <a:ext uri="{FF2B5EF4-FFF2-40B4-BE49-F238E27FC236}">
                <a16:creationId xmlns:a16="http://schemas.microsoft.com/office/drawing/2014/main" id="{8AC0B26B-87A4-CC08-5E61-D3E48668150D}"/>
              </a:ext>
            </a:extLst>
          </p:cNvPr>
          <p:cNvPicPr>
            <a:picLocks noChangeAspect="1"/>
          </p:cNvPicPr>
          <p:nvPr/>
        </p:nvPicPr>
        <p:blipFill>
          <a:blip r:embed="rId3"/>
          <a:stretch>
            <a:fillRect/>
          </a:stretch>
        </p:blipFill>
        <p:spPr>
          <a:xfrm>
            <a:off x="10209232" y="6373168"/>
            <a:ext cx="963646" cy="335082"/>
          </a:xfrm>
          <a:prstGeom prst="rect">
            <a:avLst/>
          </a:prstGeom>
        </p:spPr>
      </p:pic>
    </p:spTree>
    <p:extLst>
      <p:ext uri="{BB962C8B-B14F-4D97-AF65-F5344CB8AC3E}">
        <p14:creationId xmlns:p14="http://schemas.microsoft.com/office/powerpoint/2010/main" val="1744627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76B5-38BC-48F9-B820-25959F08EF82}"/>
              </a:ext>
            </a:extLst>
          </p:cNvPr>
          <p:cNvSpPr>
            <a:spLocks noGrp="1"/>
          </p:cNvSpPr>
          <p:nvPr>
            <p:ph type="title"/>
          </p:nvPr>
        </p:nvSpPr>
        <p:spPr/>
        <p:txBody>
          <a:bodyPr/>
          <a:lstStyle/>
          <a:p>
            <a:r>
              <a:rPr lang="en-GB" dirty="0"/>
              <a:t>Any questions?</a:t>
            </a:r>
          </a:p>
        </p:txBody>
      </p:sp>
      <p:sp>
        <p:nvSpPr>
          <p:cNvPr id="3" name="Text Placeholder 2">
            <a:extLst>
              <a:ext uri="{FF2B5EF4-FFF2-40B4-BE49-F238E27FC236}">
                <a16:creationId xmlns:a16="http://schemas.microsoft.com/office/drawing/2014/main" id="{070C3B9F-C2D5-46CE-AD9E-73D807F78FAA}"/>
              </a:ext>
            </a:extLst>
          </p:cNvPr>
          <p:cNvSpPr>
            <a:spLocks noGrp="1"/>
          </p:cNvSpPr>
          <p:nvPr>
            <p:ph type="body" sz="quarter" idx="13"/>
          </p:nvPr>
        </p:nvSpPr>
        <p:spPr/>
        <p:txBody>
          <a:bodyPr/>
          <a:lstStyle/>
          <a:p>
            <a:r>
              <a:rPr lang="en-GB" dirty="0"/>
              <a:t>Lindsay Rae</a:t>
            </a:r>
          </a:p>
          <a:p>
            <a:r>
              <a:rPr lang="en-GB" dirty="0">
                <a:hlinkClick r:id="rId3"/>
              </a:rPr>
              <a:t>lindsay.rae@visitpeakdistrict.com</a:t>
            </a:r>
            <a:endParaRPr lang="en-GB" dirty="0"/>
          </a:p>
          <a:p>
            <a:r>
              <a:rPr lang="en-GB" dirty="0"/>
              <a:t>07711 302151</a:t>
            </a:r>
          </a:p>
          <a:p>
            <a:endParaRPr lang="en-GB" dirty="0">
              <a:solidFill>
                <a:srgbClr val="120742"/>
              </a:solidFill>
            </a:endParaRPr>
          </a:p>
        </p:txBody>
      </p:sp>
      <p:sp>
        <p:nvSpPr>
          <p:cNvPr id="4" name="Text Placeholder 3">
            <a:extLst>
              <a:ext uri="{FF2B5EF4-FFF2-40B4-BE49-F238E27FC236}">
                <a16:creationId xmlns:a16="http://schemas.microsoft.com/office/drawing/2014/main" id="{B3FC2F8A-A43E-479B-BAB0-2B130CF6F5E9}"/>
              </a:ext>
            </a:extLst>
          </p:cNvPr>
          <p:cNvSpPr>
            <a:spLocks noGrp="1"/>
          </p:cNvSpPr>
          <p:nvPr>
            <p:ph type="body" sz="quarter" idx="15"/>
          </p:nvPr>
        </p:nvSpPr>
        <p:spPr/>
        <p:txBody>
          <a:bodyPr/>
          <a:lstStyle/>
          <a:p>
            <a:r>
              <a:rPr lang="en-GB" dirty="0"/>
              <a:t>#PDDAwards</a:t>
            </a:r>
            <a:br>
              <a:rPr lang="en-GB" dirty="0">
                <a:solidFill>
                  <a:srgbClr val="120742"/>
                </a:solidFill>
                <a:highlight>
                  <a:srgbClr val="FFFF00"/>
                </a:highlight>
              </a:rPr>
            </a:br>
            <a:r>
              <a:rPr lang="en-GB" dirty="0"/>
              <a:t>#VEAwards2025</a:t>
            </a:r>
          </a:p>
        </p:txBody>
      </p:sp>
      <p:pic>
        <p:nvPicPr>
          <p:cNvPr id="6" name="Picture 5" descr="A close-up of a logo&#10;&#10;AI-generated content may be incorrect.">
            <a:extLst>
              <a:ext uri="{FF2B5EF4-FFF2-40B4-BE49-F238E27FC236}">
                <a16:creationId xmlns:a16="http://schemas.microsoft.com/office/drawing/2014/main" id="{A000B855-2501-7780-7C4C-54343F06C5A7}"/>
              </a:ext>
            </a:extLst>
          </p:cNvPr>
          <p:cNvPicPr>
            <a:picLocks noChangeAspect="1"/>
          </p:cNvPicPr>
          <p:nvPr/>
        </p:nvPicPr>
        <p:blipFill>
          <a:blip r:embed="rId4"/>
          <a:stretch>
            <a:fillRect/>
          </a:stretch>
        </p:blipFill>
        <p:spPr>
          <a:xfrm>
            <a:off x="10086975" y="5760436"/>
            <a:ext cx="1762124" cy="612732"/>
          </a:xfrm>
          <a:prstGeom prst="rect">
            <a:avLst/>
          </a:prstGeom>
        </p:spPr>
      </p:pic>
    </p:spTree>
    <p:extLst>
      <p:ext uri="{BB962C8B-B14F-4D97-AF65-F5344CB8AC3E}">
        <p14:creationId xmlns:p14="http://schemas.microsoft.com/office/powerpoint/2010/main" val="307561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56EACE38-CACA-4D7D-9595-30A9A1695B57}"/>
              </a:ext>
            </a:extLst>
          </p:cNvPr>
          <p:cNvSpPr>
            <a:spLocks noGrp="1"/>
          </p:cNvSpPr>
          <p:nvPr>
            <p:ph type="title"/>
          </p:nvPr>
        </p:nvSpPr>
        <p:spPr/>
        <p:txBody>
          <a:bodyPr>
            <a:normAutofit fontScale="90000"/>
          </a:bodyPr>
          <a:lstStyle/>
          <a:p>
            <a:r>
              <a:rPr lang="en-GB" dirty="0"/>
              <a:t>Celebrating local excellence</a:t>
            </a:r>
            <a:endParaRPr lang="en-GB" sz="1100" dirty="0">
              <a:solidFill>
                <a:srgbClr val="FF0000"/>
              </a:solidFill>
            </a:endParaRPr>
          </a:p>
        </p:txBody>
      </p:sp>
      <p:pic>
        <p:nvPicPr>
          <p:cNvPr id="20" name="Picture Placeholder 19" descr="A group of men standing together holding awards&#10;&#10;AI-generated content may be incorrect.">
            <a:extLst>
              <a:ext uri="{FF2B5EF4-FFF2-40B4-BE49-F238E27FC236}">
                <a16:creationId xmlns:a16="http://schemas.microsoft.com/office/drawing/2014/main" id="{07225FDA-061E-177A-17B3-31464DEEE620}"/>
              </a:ext>
            </a:extLst>
          </p:cNvPr>
          <p:cNvPicPr>
            <a:picLocks noGrp="1" noChangeAspect="1"/>
          </p:cNvPicPr>
          <p:nvPr>
            <p:ph type="pic" sz="quarter" idx="15"/>
          </p:nvPr>
        </p:nvPicPr>
        <p:blipFill>
          <a:blip r:embed="rId3"/>
          <a:srcRect t="4582" b="4582"/>
          <a:stretch>
            <a:fillRect/>
          </a:stretch>
        </p:blipFill>
        <p:spPr/>
      </p:pic>
      <p:pic>
        <p:nvPicPr>
          <p:cNvPr id="23" name="Picture Placeholder 22" descr="A group of people standing together&#10;&#10;AI-generated content may be incorrect.">
            <a:extLst>
              <a:ext uri="{FF2B5EF4-FFF2-40B4-BE49-F238E27FC236}">
                <a16:creationId xmlns:a16="http://schemas.microsoft.com/office/drawing/2014/main" id="{EA427FD3-168F-026B-6C2E-D2726605AEC8}"/>
              </a:ext>
            </a:extLst>
          </p:cNvPr>
          <p:cNvPicPr>
            <a:picLocks noGrp="1" noChangeAspect="1"/>
          </p:cNvPicPr>
          <p:nvPr>
            <p:ph type="pic" sz="quarter" idx="18"/>
          </p:nvPr>
        </p:nvPicPr>
        <p:blipFill>
          <a:blip r:embed="rId4"/>
          <a:srcRect t="7436" b="7436"/>
          <a:stretch>
            <a:fillRect/>
          </a:stretch>
        </p:blipFill>
        <p:spPr/>
      </p:pic>
      <p:pic>
        <p:nvPicPr>
          <p:cNvPr id="25" name="Picture Placeholder 24" descr="A group of people posing for a photo&#10;&#10;AI-generated content may be incorrect.">
            <a:extLst>
              <a:ext uri="{FF2B5EF4-FFF2-40B4-BE49-F238E27FC236}">
                <a16:creationId xmlns:a16="http://schemas.microsoft.com/office/drawing/2014/main" id="{67BC4A37-5496-CDDA-84AF-F16504C101CD}"/>
              </a:ext>
            </a:extLst>
          </p:cNvPr>
          <p:cNvPicPr>
            <a:picLocks noGrp="1" noChangeAspect="1"/>
          </p:cNvPicPr>
          <p:nvPr>
            <p:ph type="pic" sz="quarter" idx="17"/>
          </p:nvPr>
        </p:nvPicPr>
        <p:blipFill>
          <a:blip r:embed="rId5"/>
          <a:srcRect t="3855" b="3855"/>
          <a:stretch>
            <a:fillRect/>
          </a:stretch>
        </p:blipFill>
        <p:spPr/>
      </p:pic>
      <p:pic>
        <p:nvPicPr>
          <p:cNvPr id="27" name="Picture Placeholder 26" descr="A group of women posing for a photo&#10;&#10;AI-generated content may be incorrect.">
            <a:extLst>
              <a:ext uri="{FF2B5EF4-FFF2-40B4-BE49-F238E27FC236}">
                <a16:creationId xmlns:a16="http://schemas.microsoft.com/office/drawing/2014/main" id="{5CC98207-EEA6-12EC-84AD-ADDDA1BD6A1D}"/>
              </a:ext>
            </a:extLst>
          </p:cNvPr>
          <p:cNvPicPr>
            <a:picLocks noGrp="1" noChangeAspect="1"/>
          </p:cNvPicPr>
          <p:nvPr>
            <p:ph type="pic" sz="quarter" idx="16"/>
          </p:nvPr>
        </p:nvPicPr>
        <p:blipFill>
          <a:blip r:embed="rId6"/>
          <a:srcRect l="17860" r="17860"/>
          <a:stretch>
            <a:fillRect/>
          </a:stretch>
        </p:blipFill>
        <p:spPr/>
      </p:pic>
      <p:pic>
        <p:nvPicPr>
          <p:cNvPr id="29" name="Picture Placeholder 28" descr="A group of people on a stage&#10;&#10;AI-generated content may be incorrect.">
            <a:extLst>
              <a:ext uri="{FF2B5EF4-FFF2-40B4-BE49-F238E27FC236}">
                <a16:creationId xmlns:a16="http://schemas.microsoft.com/office/drawing/2014/main" id="{B298CE60-78C6-1063-D954-46653F9EDE4A}"/>
              </a:ext>
            </a:extLst>
          </p:cNvPr>
          <p:cNvPicPr>
            <a:picLocks noGrp="1" noChangeAspect="1"/>
          </p:cNvPicPr>
          <p:nvPr>
            <p:ph type="pic" sz="quarter" idx="19"/>
          </p:nvPr>
        </p:nvPicPr>
        <p:blipFill>
          <a:blip r:embed="rId7"/>
          <a:srcRect t="9825" b="9825"/>
          <a:stretch>
            <a:fillRect/>
          </a:stretch>
        </p:blipFill>
        <p:spPr/>
      </p:pic>
      <p:sp>
        <p:nvSpPr>
          <p:cNvPr id="3" name="Text Placeholder 2">
            <a:extLst>
              <a:ext uri="{FF2B5EF4-FFF2-40B4-BE49-F238E27FC236}">
                <a16:creationId xmlns:a16="http://schemas.microsoft.com/office/drawing/2014/main" id="{FEB88695-5101-4D14-AAE5-B188CAB8EBD6}"/>
              </a:ext>
            </a:extLst>
          </p:cNvPr>
          <p:cNvSpPr>
            <a:spLocks noGrp="1"/>
          </p:cNvSpPr>
          <p:nvPr>
            <p:ph type="body" sz="quarter" idx="11"/>
          </p:nvPr>
        </p:nvSpPr>
        <p:spPr/>
        <p:txBody>
          <a:bodyPr/>
          <a:lstStyle/>
          <a:p>
            <a:r>
              <a:rPr lang="en-GB" dirty="0"/>
              <a:t>Credits Matthew Jones Photography</a:t>
            </a:r>
          </a:p>
        </p:txBody>
      </p:sp>
      <p:pic>
        <p:nvPicPr>
          <p:cNvPr id="18" name="Picture Placeholder 17" descr="A group of people standing together&#10;&#10;AI-generated content may be incorrect.">
            <a:extLst>
              <a:ext uri="{FF2B5EF4-FFF2-40B4-BE49-F238E27FC236}">
                <a16:creationId xmlns:a16="http://schemas.microsoft.com/office/drawing/2014/main" id="{FF7CCFAE-FD95-21D9-CEA8-F71A56714ABC}"/>
              </a:ext>
            </a:extLst>
          </p:cNvPr>
          <p:cNvPicPr>
            <a:picLocks noGrp="1" noChangeAspect="1"/>
          </p:cNvPicPr>
          <p:nvPr>
            <p:ph type="pic" sz="quarter" idx="13"/>
          </p:nvPr>
        </p:nvPicPr>
        <p:blipFill>
          <a:blip r:embed="rId8"/>
          <a:srcRect l="18768" r="18768"/>
          <a:stretch>
            <a:fillRect/>
          </a:stretch>
        </p:blipFill>
        <p:spPr/>
      </p:pic>
      <p:pic>
        <p:nvPicPr>
          <p:cNvPr id="2" name="Picture 1" descr="A close-up of a logo&#10;&#10;AI-generated content may be incorrect.">
            <a:extLst>
              <a:ext uri="{FF2B5EF4-FFF2-40B4-BE49-F238E27FC236}">
                <a16:creationId xmlns:a16="http://schemas.microsoft.com/office/drawing/2014/main" id="{50D9BD29-8CEC-0007-0883-8837DAA12FF9}"/>
              </a:ext>
            </a:extLst>
          </p:cNvPr>
          <p:cNvPicPr>
            <a:picLocks noChangeAspect="1"/>
          </p:cNvPicPr>
          <p:nvPr/>
        </p:nvPicPr>
        <p:blipFill>
          <a:blip r:embed="rId9"/>
          <a:stretch>
            <a:fillRect/>
          </a:stretch>
        </p:blipFill>
        <p:spPr>
          <a:xfrm>
            <a:off x="10209232" y="6373168"/>
            <a:ext cx="963646" cy="335082"/>
          </a:xfrm>
          <a:prstGeom prst="rect">
            <a:avLst/>
          </a:prstGeom>
        </p:spPr>
      </p:pic>
    </p:spTree>
    <p:extLst>
      <p:ext uri="{BB962C8B-B14F-4D97-AF65-F5344CB8AC3E}">
        <p14:creationId xmlns:p14="http://schemas.microsoft.com/office/powerpoint/2010/main" val="1882090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3C4F5-3E3A-651B-CA8F-F7C6741407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9E2C67-15D8-25A0-846D-4BD87E948DBA}"/>
              </a:ext>
            </a:extLst>
          </p:cNvPr>
          <p:cNvSpPr>
            <a:spLocks noGrp="1"/>
          </p:cNvSpPr>
          <p:nvPr>
            <p:ph type="title"/>
          </p:nvPr>
        </p:nvSpPr>
        <p:spPr/>
        <p:txBody>
          <a:bodyPr>
            <a:normAutofit fontScale="90000"/>
          </a:bodyPr>
          <a:lstStyle/>
          <a:p>
            <a:r>
              <a:rPr lang="en-GB" dirty="0"/>
              <a:t>Why did you enter your local tourism awards competition in 2024? – top 5 reasons</a:t>
            </a:r>
          </a:p>
        </p:txBody>
      </p:sp>
      <p:graphicFrame>
        <p:nvGraphicFramePr>
          <p:cNvPr id="6" name="Chart 5">
            <a:extLst>
              <a:ext uri="{FF2B5EF4-FFF2-40B4-BE49-F238E27FC236}">
                <a16:creationId xmlns:a16="http://schemas.microsoft.com/office/drawing/2014/main" id="{E88A95C2-E454-4907-874A-A301FB6E4B26}"/>
              </a:ext>
            </a:extLst>
          </p:cNvPr>
          <p:cNvGraphicFramePr/>
          <p:nvPr>
            <p:extLst>
              <p:ext uri="{D42A27DB-BD31-4B8C-83A1-F6EECF244321}">
                <p14:modId xmlns:p14="http://schemas.microsoft.com/office/powerpoint/2010/main" val="4096948734"/>
              </p:ext>
            </p:extLst>
          </p:nvPr>
        </p:nvGraphicFramePr>
        <p:xfrm>
          <a:off x="1279497" y="805275"/>
          <a:ext cx="9353062" cy="561716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FF655C89-4C19-43EC-9928-F59047B40F69}"/>
              </a:ext>
            </a:extLst>
          </p:cNvPr>
          <p:cNvSpPr>
            <a:spLocks noGrp="1"/>
          </p:cNvSpPr>
          <p:nvPr/>
        </p:nvSpPr>
        <p:spPr>
          <a:xfrm>
            <a:off x="334964" y="6502216"/>
            <a:ext cx="9764848" cy="269150"/>
          </a:xfrm>
          <a:prstGeom prst="rect">
            <a:avLst/>
          </a:prstGeom>
        </p:spPr>
        <p:txBody>
          <a:bodyPr tIns="0" bIns="0" anchor="t"/>
          <a:lstStyle>
            <a:lvl1pPr marL="0" indent="0" algn="l" defTabSz="914400" rtl="0" eaLnBrk="1" latinLnBrk="0" hangingPunct="1">
              <a:lnSpc>
                <a:spcPct val="90000"/>
              </a:lnSpc>
              <a:spcBef>
                <a:spcPts val="1000"/>
              </a:spcBef>
              <a:buFont typeface="Arial" panose="020B0604020202020204" pitchFamily="34" charset="0"/>
              <a:buNone/>
              <a:defRPr lang="en-US" sz="1200"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Applicant Survey 2024 – Why did you enter or consider entering your local tourism awards competition in 2024? N=175</a:t>
            </a:r>
          </a:p>
          <a:p>
            <a:endParaRPr lang="en-GB" dirty="0"/>
          </a:p>
        </p:txBody>
      </p:sp>
      <p:pic>
        <p:nvPicPr>
          <p:cNvPr id="3" name="Picture 2" descr="A close-up of a logo&#10;&#10;AI-generated content may be incorrect.">
            <a:extLst>
              <a:ext uri="{FF2B5EF4-FFF2-40B4-BE49-F238E27FC236}">
                <a16:creationId xmlns:a16="http://schemas.microsoft.com/office/drawing/2014/main" id="{C783A0CE-EC71-46D3-1C57-A445386B879D}"/>
              </a:ext>
            </a:extLst>
          </p:cNvPr>
          <p:cNvPicPr>
            <a:picLocks noChangeAspect="1"/>
          </p:cNvPicPr>
          <p:nvPr/>
        </p:nvPicPr>
        <p:blipFill>
          <a:blip r:embed="rId4"/>
          <a:stretch>
            <a:fillRect/>
          </a:stretch>
        </p:blipFill>
        <p:spPr>
          <a:xfrm>
            <a:off x="10209232" y="6373168"/>
            <a:ext cx="963646" cy="335082"/>
          </a:xfrm>
          <a:prstGeom prst="rect">
            <a:avLst/>
          </a:prstGeom>
        </p:spPr>
      </p:pic>
    </p:spTree>
    <p:extLst>
      <p:ext uri="{BB962C8B-B14F-4D97-AF65-F5344CB8AC3E}">
        <p14:creationId xmlns:p14="http://schemas.microsoft.com/office/powerpoint/2010/main" val="3977546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Why did you enter your local tourism awards competition in 2023? – top 5 reasons</a:t>
            </a:r>
          </a:p>
        </p:txBody>
      </p:sp>
      <p:sp>
        <p:nvSpPr>
          <p:cNvPr id="5" name="Picture Placeholder 4" title="&quot;">
            <a:extLst>
              <a:ext uri="{FF2B5EF4-FFF2-40B4-BE49-F238E27FC236}">
                <a16:creationId xmlns:a16="http://schemas.microsoft.com/office/drawing/2014/main" id="{7D899112-ED8B-410D-BD2D-A5B306C2D942}"/>
              </a:ext>
            </a:extLst>
          </p:cNvPr>
          <p:cNvSpPr>
            <a:spLocks noGrp="1"/>
          </p:cNvSpPr>
          <p:nvPr>
            <p:ph type="pic" sz="quarter" idx="14"/>
          </p:nvPr>
        </p:nvSpPr>
        <p:spPr/>
        <p:txBody>
          <a:bodyPr/>
          <a:lstStyle/>
          <a:p>
            <a:endParaRPr lang="en-GB" dirty="0"/>
          </a:p>
        </p:txBody>
      </p:sp>
      <p:sp>
        <p:nvSpPr>
          <p:cNvPr id="3" name="Text Placeholder 2"/>
          <p:cNvSpPr>
            <a:spLocks noGrp="1"/>
          </p:cNvSpPr>
          <p:nvPr>
            <p:ph type="body" sz="quarter" idx="11"/>
          </p:nvPr>
        </p:nvSpPr>
        <p:spPr/>
        <p:txBody>
          <a:bodyPr/>
          <a:lstStyle/>
          <a:p>
            <a:endParaRPr lang="en-GB" dirty="0"/>
          </a:p>
        </p:txBody>
      </p:sp>
      <p:graphicFrame>
        <p:nvGraphicFramePr>
          <p:cNvPr id="4" name="Chart 3">
            <a:extLst>
              <a:ext uri="{FF2B5EF4-FFF2-40B4-BE49-F238E27FC236}">
                <a16:creationId xmlns:a16="http://schemas.microsoft.com/office/drawing/2014/main" id="{179D9816-955B-774C-6227-85059EE2C3C0}"/>
              </a:ext>
            </a:extLst>
          </p:cNvPr>
          <p:cNvGraphicFramePr/>
          <p:nvPr>
            <p:extLst>
              <p:ext uri="{D42A27DB-BD31-4B8C-83A1-F6EECF244321}">
                <p14:modId xmlns:p14="http://schemas.microsoft.com/office/powerpoint/2010/main" val="881914500"/>
              </p:ext>
            </p:extLst>
          </p:nvPr>
        </p:nvGraphicFramePr>
        <p:xfrm>
          <a:off x="728283" y="1183945"/>
          <a:ext cx="10697671" cy="4866163"/>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6A42E507-37D9-7EA2-9D64-6975BFAF52EC}"/>
              </a:ext>
            </a:extLst>
          </p:cNvPr>
          <p:cNvPicPr>
            <a:picLocks noChangeAspect="1"/>
          </p:cNvPicPr>
          <p:nvPr/>
        </p:nvPicPr>
        <p:blipFill>
          <a:blip r:embed="rId4"/>
          <a:stretch>
            <a:fillRect/>
          </a:stretch>
        </p:blipFill>
        <p:spPr>
          <a:xfrm>
            <a:off x="0" y="0"/>
            <a:ext cx="12255499" cy="6857999"/>
          </a:xfrm>
          <a:prstGeom prst="rect">
            <a:avLst/>
          </a:prstGeom>
        </p:spPr>
      </p:pic>
      <p:pic>
        <p:nvPicPr>
          <p:cNvPr id="6" name="Picture 5" descr="A close-up of a logo&#10;&#10;AI-generated content may be incorrect.">
            <a:extLst>
              <a:ext uri="{FF2B5EF4-FFF2-40B4-BE49-F238E27FC236}">
                <a16:creationId xmlns:a16="http://schemas.microsoft.com/office/drawing/2014/main" id="{06A7AFD1-DDD7-4B01-E445-48D607F6450F}"/>
              </a:ext>
            </a:extLst>
          </p:cNvPr>
          <p:cNvPicPr>
            <a:picLocks noChangeAspect="1"/>
          </p:cNvPicPr>
          <p:nvPr/>
        </p:nvPicPr>
        <p:blipFill>
          <a:blip r:embed="rId5"/>
          <a:stretch>
            <a:fillRect/>
          </a:stretch>
        </p:blipFill>
        <p:spPr>
          <a:xfrm>
            <a:off x="10209232" y="6373168"/>
            <a:ext cx="963646" cy="335082"/>
          </a:xfrm>
          <a:prstGeom prst="rect">
            <a:avLst/>
          </a:prstGeom>
        </p:spPr>
      </p:pic>
    </p:spTree>
    <p:extLst>
      <p:ext uri="{BB962C8B-B14F-4D97-AF65-F5344CB8AC3E}">
        <p14:creationId xmlns:p14="http://schemas.microsoft.com/office/powerpoint/2010/main" val="3851615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Why did you enter your local tourism awards competition in 2024? – other reasons</a:t>
            </a:r>
          </a:p>
        </p:txBody>
      </p:sp>
      <p:graphicFrame>
        <p:nvGraphicFramePr>
          <p:cNvPr id="6" name="Chart 5">
            <a:extLst>
              <a:ext uri="{FF2B5EF4-FFF2-40B4-BE49-F238E27FC236}">
                <a16:creationId xmlns:a16="http://schemas.microsoft.com/office/drawing/2014/main" id="{E88A95C2-E454-4907-874A-A301FB6E4B26}"/>
              </a:ext>
            </a:extLst>
          </p:cNvPr>
          <p:cNvGraphicFramePr/>
          <p:nvPr>
            <p:extLst>
              <p:ext uri="{D42A27DB-BD31-4B8C-83A1-F6EECF244321}">
                <p14:modId xmlns:p14="http://schemas.microsoft.com/office/powerpoint/2010/main" val="108949121"/>
              </p:ext>
            </p:extLst>
          </p:nvPr>
        </p:nvGraphicFramePr>
        <p:xfrm>
          <a:off x="1034946" y="764724"/>
          <a:ext cx="9852793" cy="555492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9B2F1B1B-AA6D-03B1-9413-9E8448E54F7A}"/>
              </a:ext>
            </a:extLst>
          </p:cNvPr>
          <p:cNvSpPr>
            <a:spLocks noGrp="1"/>
          </p:cNvSpPr>
          <p:nvPr/>
        </p:nvSpPr>
        <p:spPr>
          <a:xfrm>
            <a:off x="334964" y="6502216"/>
            <a:ext cx="9764848" cy="269150"/>
          </a:xfrm>
          <a:prstGeom prst="rect">
            <a:avLst/>
          </a:prstGeom>
        </p:spPr>
        <p:txBody>
          <a:bodyPr tIns="0" bIns="0" anchor="t"/>
          <a:lstStyle>
            <a:lvl1pPr marL="0" indent="0" algn="l" defTabSz="914400" rtl="0" eaLnBrk="1" latinLnBrk="0" hangingPunct="1">
              <a:lnSpc>
                <a:spcPct val="90000"/>
              </a:lnSpc>
              <a:spcBef>
                <a:spcPts val="1000"/>
              </a:spcBef>
              <a:buFont typeface="Arial" panose="020B0604020202020204" pitchFamily="34" charset="0"/>
              <a:buNone/>
              <a:defRPr lang="en-US" sz="1200"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baseline="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baseline="0" dirty="0" smtClean="0">
                <a:solidFill>
                  <a:srgbClr val="100A3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Applicant Survey 2024 – Why did you enter or consider entering your local tourism awards competition in 2024? N=175</a:t>
            </a:r>
          </a:p>
          <a:p>
            <a:endParaRPr lang="en-GB" dirty="0"/>
          </a:p>
        </p:txBody>
      </p:sp>
      <p:pic>
        <p:nvPicPr>
          <p:cNvPr id="4" name="Picture 3" descr="A close-up of a logo&#10;&#10;AI-generated content may be incorrect.">
            <a:extLst>
              <a:ext uri="{FF2B5EF4-FFF2-40B4-BE49-F238E27FC236}">
                <a16:creationId xmlns:a16="http://schemas.microsoft.com/office/drawing/2014/main" id="{FFFD6E20-9636-9E45-823D-2F79B4B064E2}"/>
              </a:ext>
            </a:extLst>
          </p:cNvPr>
          <p:cNvPicPr>
            <a:picLocks noChangeAspect="1"/>
          </p:cNvPicPr>
          <p:nvPr/>
        </p:nvPicPr>
        <p:blipFill>
          <a:blip r:embed="rId4"/>
          <a:stretch>
            <a:fillRect/>
          </a:stretch>
        </p:blipFill>
        <p:spPr>
          <a:xfrm>
            <a:off x="10209232" y="6373168"/>
            <a:ext cx="963646" cy="335082"/>
          </a:xfrm>
          <a:prstGeom prst="rect">
            <a:avLst/>
          </a:prstGeom>
        </p:spPr>
      </p:pic>
    </p:spTree>
    <p:extLst>
      <p:ext uri="{BB962C8B-B14F-4D97-AF65-F5344CB8AC3E}">
        <p14:creationId xmlns:p14="http://schemas.microsoft.com/office/powerpoint/2010/main" val="198419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B0E597D-D471-42D5-8915-2EF5A50034F8}"/>
              </a:ext>
            </a:extLst>
          </p:cNvPr>
          <p:cNvSpPr>
            <a:spLocks noGrp="1"/>
          </p:cNvSpPr>
          <p:nvPr>
            <p:ph type="title"/>
          </p:nvPr>
        </p:nvSpPr>
        <p:spPr/>
        <p:txBody>
          <a:bodyPr>
            <a:normAutofit fontScale="90000"/>
          </a:bodyPr>
          <a:lstStyle/>
          <a:p>
            <a:r>
              <a:rPr lang="en-US" dirty="0"/>
              <a:t>Benefits of entering</a:t>
            </a:r>
            <a:endParaRPr lang="en-GB" dirty="0"/>
          </a:p>
        </p:txBody>
      </p:sp>
      <p:sp>
        <p:nvSpPr>
          <p:cNvPr id="16" name="Content Placeholder 15">
            <a:extLst>
              <a:ext uri="{FF2B5EF4-FFF2-40B4-BE49-F238E27FC236}">
                <a16:creationId xmlns:a16="http://schemas.microsoft.com/office/drawing/2014/main" id="{0E004C81-CF17-42C3-AA48-0BB097F74856}"/>
              </a:ext>
            </a:extLst>
          </p:cNvPr>
          <p:cNvSpPr>
            <a:spLocks noGrp="1"/>
          </p:cNvSpPr>
          <p:nvPr>
            <p:ph sz="quarter" idx="19"/>
          </p:nvPr>
        </p:nvSpPr>
        <p:spPr>
          <a:xfrm>
            <a:off x="334964" y="1471402"/>
            <a:ext cx="7544032" cy="4427286"/>
          </a:xfrm>
        </p:spPr>
        <p:txBody>
          <a:bodyPr/>
          <a:lstStyle/>
          <a:p>
            <a:pPr lvl="1"/>
            <a:r>
              <a:rPr lang="en-GB" sz="2000" dirty="0"/>
              <a:t>Receive a marque of quality assurance for use in marketing</a:t>
            </a:r>
          </a:p>
          <a:p>
            <a:pPr lvl="1"/>
            <a:r>
              <a:rPr lang="en-GB" sz="2000" dirty="0"/>
              <a:t>Increase your media coverage and PR opportunities</a:t>
            </a:r>
          </a:p>
          <a:p>
            <a:pPr lvl="1"/>
            <a:r>
              <a:rPr lang="en-GB" sz="2000" dirty="0"/>
              <a:t>Gain a competitive edge</a:t>
            </a:r>
          </a:p>
          <a:p>
            <a:pPr lvl="1"/>
            <a:r>
              <a:rPr lang="en-GB" sz="2000" dirty="0"/>
              <a:t>Chance to compete regionally and nationally</a:t>
            </a:r>
          </a:p>
          <a:p>
            <a:pPr lvl="1"/>
            <a:r>
              <a:rPr lang="en-GB" sz="2000" dirty="0"/>
              <a:t>Get free independent feedback</a:t>
            </a:r>
          </a:p>
          <a:p>
            <a:pPr lvl="1"/>
            <a:r>
              <a:rPr lang="en-GB" sz="2000" dirty="0"/>
              <a:t>Review your approach to excellence and drive best practice</a:t>
            </a:r>
          </a:p>
          <a:p>
            <a:pPr lvl="1"/>
            <a:r>
              <a:rPr lang="en-GB" sz="2000" dirty="0"/>
              <a:t>Network and celebrate with other businesses</a:t>
            </a:r>
          </a:p>
          <a:p>
            <a:pPr lvl="1"/>
            <a:r>
              <a:rPr lang="en-GB" sz="2000" dirty="0"/>
              <a:t>Recognition and/or influence with local partners</a:t>
            </a:r>
          </a:p>
          <a:p>
            <a:pPr lvl="1"/>
            <a:r>
              <a:rPr lang="en-GB" sz="2000" dirty="0"/>
              <a:t>Reward and motivate your team</a:t>
            </a:r>
          </a:p>
          <a:p>
            <a:pPr marL="0" lvl="1" indent="0">
              <a:buNone/>
            </a:pPr>
            <a:r>
              <a:rPr lang="en-GB" sz="2000" b="1" dirty="0">
                <a:solidFill>
                  <a:srgbClr val="120742"/>
                </a:solidFill>
              </a:rPr>
              <a:t>Find out more about why you should enter:</a:t>
            </a:r>
          </a:p>
          <a:p>
            <a:pPr marL="0" lvl="1" indent="0">
              <a:buNone/>
            </a:pPr>
            <a:r>
              <a:rPr lang="en-GB" sz="1800" dirty="0">
                <a:hlinkClick r:id="rId3"/>
              </a:rPr>
              <a:t>visitbritain.org/business-advice/visitengland-awards-excellence</a:t>
            </a:r>
            <a:endParaRPr lang="en-GB" sz="1800" dirty="0"/>
          </a:p>
          <a:p>
            <a:pPr marL="0" lvl="1" indent="0">
              <a:buNone/>
            </a:pPr>
            <a:r>
              <a:rPr lang="en-GB" sz="1800" dirty="0">
                <a:hlinkClick r:id="rId4"/>
              </a:rPr>
              <a:t>visitbritain.org/business-advice/visitengland-awards-excellence#pr-toolkit</a:t>
            </a:r>
            <a:r>
              <a:rPr lang="en-GB" sz="1800" dirty="0"/>
              <a:t> </a:t>
            </a:r>
            <a:endParaRPr lang="en-GB" dirty="0"/>
          </a:p>
        </p:txBody>
      </p:sp>
      <p:sp>
        <p:nvSpPr>
          <p:cNvPr id="4" name="Picture Placeholder 3">
            <a:extLst>
              <a:ext uri="{FF2B5EF4-FFF2-40B4-BE49-F238E27FC236}">
                <a16:creationId xmlns:a16="http://schemas.microsoft.com/office/drawing/2014/main" id="{CC5621E4-F0F4-467C-BA5A-B75D97AED08F}"/>
              </a:ext>
            </a:extLst>
          </p:cNvPr>
          <p:cNvSpPr>
            <a:spLocks noGrp="1"/>
          </p:cNvSpPr>
          <p:nvPr>
            <p:ph type="pic" sz="quarter" idx="18"/>
          </p:nvPr>
        </p:nvSpPr>
        <p:spPr/>
        <p:txBody>
          <a:bodyPr/>
          <a:lstStyle/>
          <a:p>
            <a:endParaRPr lang="en-GB" dirty="0"/>
          </a:p>
        </p:txBody>
      </p:sp>
      <p:pic>
        <p:nvPicPr>
          <p:cNvPr id="7" name="Picture 6">
            <a:extLst>
              <a:ext uri="{FF2B5EF4-FFF2-40B4-BE49-F238E27FC236}">
                <a16:creationId xmlns:a16="http://schemas.microsoft.com/office/drawing/2014/main" id="{E4FA0823-306B-8764-3136-D9820416C5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22555" y="959312"/>
            <a:ext cx="4453657" cy="4446587"/>
          </a:xfrm>
          <a:prstGeom prst="rect">
            <a:avLst/>
          </a:prstGeom>
        </p:spPr>
      </p:pic>
      <p:pic>
        <p:nvPicPr>
          <p:cNvPr id="2" name="Picture Placeholder 1" descr="A close-up of a logo&#10;&#10;AI-generated content may be incorrect.">
            <a:extLst>
              <a:ext uri="{FF2B5EF4-FFF2-40B4-BE49-F238E27FC236}">
                <a16:creationId xmlns:a16="http://schemas.microsoft.com/office/drawing/2014/main" id="{A9661C60-F7EF-472B-7FE4-26A83997444E}"/>
              </a:ext>
            </a:extLst>
          </p:cNvPr>
          <p:cNvPicPr>
            <a:picLocks noGrp="1" noChangeAspect="1"/>
          </p:cNvPicPr>
          <p:nvPr>
            <p:ph type="pic" sz="quarter" idx="14"/>
          </p:nvPr>
        </p:nvPicPr>
        <p:blipFill>
          <a:blip r:embed="rId6"/>
          <a:srcRect l="4342" r="4342"/>
          <a:stretch>
            <a:fillRect/>
          </a:stretch>
        </p:blipFill>
        <p:spPr>
          <a:xfrm>
            <a:off x="10288588" y="6319838"/>
            <a:ext cx="958850" cy="365125"/>
          </a:xfrm>
          <a:prstGeom prst="rect">
            <a:avLst/>
          </a:prstGeom>
        </p:spPr>
      </p:pic>
    </p:spTree>
    <p:extLst>
      <p:ext uri="{BB962C8B-B14F-4D97-AF65-F5344CB8AC3E}">
        <p14:creationId xmlns:p14="http://schemas.microsoft.com/office/powerpoint/2010/main" val="562231002"/>
      </p:ext>
    </p:extLst>
  </p:cSld>
  <p:clrMapOvr>
    <a:masterClrMapping/>
  </p:clrMapOvr>
</p:sld>
</file>

<file path=ppt/theme/theme1.xml><?xml version="1.0" encoding="utf-8"?>
<a:theme xmlns:a="http://schemas.openxmlformats.org/drawingml/2006/main" name="Custom Design">
  <a:themeElements>
    <a:clrScheme name="VB Colors">
      <a:dk1>
        <a:srgbClr val="000000"/>
      </a:dk1>
      <a:lt1>
        <a:srgbClr val="FFFFFF"/>
      </a:lt1>
      <a:dk2>
        <a:srgbClr val="44546A"/>
      </a:dk2>
      <a:lt2>
        <a:srgbClr val="E7E6E6"/>
      </a:lt2>
      <a:accent1>
        <a:srgbClr val="1E1541"/>
      </a:accent1>
      <a:accent2>
        <a:srgbClr val="E41F18"/>
      </a:accent2>
      <a:accent3>
        <a:srgbClr val="528A46"/>
      </a:accent3>
      <a:accent4>
        <a:srgbClr val="F9B236"/>
      </a:accent4>
      <a:accent5>
        <a:srgbClr val="117EAC"/>
      </a:accent5>
      <a:accent6>
        <a:srgbClr val="B5DDF7"/>
      </a:accent6>
      <a:hlink>
        <a:srgbClr val="EA592E"/>
      </a:hlink>
      <a:folHlink>
        <a:srgbClr val="5032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6525d59-e147-4437-b8c3-abbd2c4d773b">
      <Terms xmlns="http://schemas.microsoft.com/office/infopath/2007/PartnerControls"/>
    </lcf76f155ced4ddcb4097134ff3c332f>
    <TaxCatchAll xmlns="61fb05ce-4129-41cb-892d-2a486faf57a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C4CE9C742ADA4BBADFCCE78E2A5947" ma:contentTypeVersion="14" ma:contentTypeDescription="Create a new document." ma:contentTypeScope="" ma:versionID="f4f4b561dd63454ebdc482cbd8a940f5">
  <xsd:schema xmlns:xsd="http://www.w3.org/2001/XMLSchema" xmlns:xs="http://www.w3.org/2001/XMLSchema" xmlns:p="http://schemas.microsoft.com/office/2006/metadata/properties" xmlns:ns2="86525d59-e147-4437-b8c3-abbd2c4d773b" xmlns:ns3="61fb05ce-4129-41cb-892d-2a486faf57ab" targetNamespace="http://schemas.microsoft.com/office/2006/metadata/properties" ma:root="true" ma:fieldsID="404d64b6825dcc2f95975b47e36ade5b" ns2:_="" ns3:_="">
    <xsd:import namespace="86525d59-e147-4437-b8c3-abbd2c4d773b"/>
    <xsd:import namespace="61fb05ce-4129-41cb-892d-2a486faf57a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525d59-e147-4437-b8c3-abbd2c4d77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b1166c7-9448-4ad5-adad-2f3aea8e4fe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fb05ce-4129-41cb-892d-2a486faf57a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f5dd002-7095-4075-a1b5-54bfb27703a1}" ma:internalName="TaxCatchAll" ma:showField="CatchAllData" ma:web="61fb05ce-4129-41cb-892d-2a486faf57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C352A2-92F8-4A94-88F9-85961ED438E3}">
  <ds:schemaRefs>
    <ds:schemaRef ds:uri="http://schemas.microsoft.com/sharepoint/v3/contenttype/forms"/>
  </ds:schemaRefs>
</ds:datastoreItem>
</file>

<file path=customXml/itemProps2.xml><?xml version="1.0" encoding="utf-8"?>
<ds:datastoreItem xmlns:ds="http://schemas.openxmlformats.org/officeDocument/2006/customXml" ds:itemID="{0F5CDC9D-7EBB-45CF-8760-CE8B9EFCAE7A}">
  <ds:schemaRefs>
    <ds:schemaRef ds:uri="61fb05ce-4129-41cb-892d-2a486faf57ab"/>
    <ds:schemaRef ds:uri="86525d59-e147-4437-b8c3-abbd2c4d773b"/>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22EE571A-8AE9-4B55-8335-E419851E4B76}">
  <ds:schemaRefs>
    <ds:schemaRef ds:uri="61fb05ce-4129-41cb-892d-2a486faf57ab"/>
    <ds:schemaRef ds:uri="86525d59-e147-4437-b8c3-abbd2c4d77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2561ed5d-d38c-48ee-bff8-0e61efa3d024}" enabled="0" method="" siteId="{2561ed5d-d38c-48ee-bff8-0e61efa3d024}" removed="1"/>
</clbl:labelList>
</file>

<file path=docProps/app.xml><?xml version="1.0" encoding="utf-8"?>
<Properties xmlns="http://schemas.openxmlformats.org/officeDocument/2006/extended-properties" xmlns:vt="http://schemas.openxmlformats.org/officeDocument/2006/docPropsVTypes">
  <Template/>
  <TotalTime>0</TotalTime>
  <Words>9726</Words>
  <Application>Microsoft Office PowerPoint</Application>
  <PresentationFormat>Widescreen</PresentationFormat>
  <Paragraphs>801</Paragraphs>
  <Slides>40</Slides>
  <Notes>40</Notes>
  <HiddenSlides>0</HiddenSlides>
  <MMClips>1</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40</vt:i4>
      </vt:variant>
    </vt:vector>
  </HeadingPairs>
  <TitlesOfParts>
    <vt:vector size="56" baseType="lpstr">
      <vt:lpstr>Aptos</vt:lpstr>
      <vt:lpstr>Aptos Display</vt:lpstr>
      <vt:lpstr>Arial</vt:lpstr>
      <vt:lpstr>Arial Black</vt:lpstr>
      <vt:lpstr>Calibri</vt:lpstr>
      <vt:lpstr>Calibri Light</vt:lpstr>
      <vt:lpstr>Courier New</vt:lpstr>
      <vt:lpstr>Helvetica</vt:lpstr>
      <vt:lpstr>inherit</vt:lpstr>
      <vt:lpstr>Symbol</vt:lpstr>
      <vt:lpstr>Times New Roman</vt:lpstr>
      <vt:lpstr>Wingdings</vt:lpstr>
      <vt:lpstr>Custom Design</vt:lpstr>
      <vt:lpstr>1_Custom Design</vt:lpstr>
      <vt:lpstr>2_Custom Design</vt:lpstr>
      <vt:lpstr>Office Theme</vt:lpstr>
      <vt:lpstr>Achieving excellence –  your tourism awards toolkit 2025/26</vt:lpstr>
      <vt:lpstr>What we will cover</vt:lpstr>
      <vt:lpstr>Why do businesses enter the awards?</vt:lpstr>
      <vt:lpstr>Excellence makes business sense</vt:lpstr>
      <vt:lpstr>Celebrating local excellence</vt:lpstr>
      <vt:lpstr>Why did you enter your local tourism awards competition in 2024? – top 5 reasons</vt:lpstr>
      <vt:lpstr>Why did you enter your local tourism awards competition in 2023? – top 5 reasons</vt:lpstr>
      <vt:lpstr>Why did you enter your local tourism awards competition in 2024? – other reasons</vt:lpstr>
      <vt:lpstr>Benefits of entering</vt:lpstr>
      <vt:lpstr>The tourism awards process</vt:lpstr>
      <vt:lpstr>Reaching the VisitEngland Awards for Excellence</vt:lpstr>
      <vt:lpstr>The Core Categories</vt:lpstr>
      <vt:lpstr>The Local Categories</vt:lpstr>
      <vt:lpstr>The application system</vt:lpstr>
      <vt:lpstr>The Judging Process</vt:lpstr>
      <vt:lpstr>Top tips 1</vt:lpstr>
      <vt:lpstr>Your application</vt:lpstr>
      <vt:lpstr>Setting the scene</vt:lpstr>
      <vt:lpstr>Supporting evidence</vt:lpstr>
      <vt:lpstr>Importance of online presence &amp; reviews  </vt:lpstr>
      <vt:lpstr>The four key questions</vt:lpstr>
      <vt:lpstr>Question 1: Your Top Qualities</vt:lpstr>
      <vt:lpstr>Areas to Consider for Q1</vt:lpstr>
      <vt:lpstr>Areas to Consider for Q1</vt:lpstr>
      <vt:lpstr>Areas to Consider for Q1</vt:lpstr>
      <vt:lpstr>Areas to Consider for Q1: Accessibility</vt:lpstr>
      <vt:lpstr>Areas to Consider for Q1</vt:lpstr>
      <vt:lpstr>Q2: Your Recent Improvements</vt:lpstr>
      <vt:lpstr>Q3: Your Results</vt:lpstr>
      <vt:lpstr>Q4: Your Future Plans</vt:lpstr>
      <vt:lpstr>Top tips 2</vt:lpstr>
      <vt:lpstr>Top tips 3</vt:lpstr>
      <vt:lpstr>What are your next steps?</vt:lpstr>
      <vt:lpstr>Timetable</vt:lpstr>
      <vt:lpstr>Useful links</vt:lpstr>
      <vt:lpstr>And remember . . . </vt:lpstr>
      <vt:lpstr>Excellence pays!</vt:lpstr>
      <vt:lpstr>Useful information</vt:lpstr>
      <vt:lpstr>Useful information</vt:lpstr>
      <vt:lpstr>Any 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Awards workshop slide deck with presenter notes</dc:title>
  <dc:subject/>
  <dc:creator>VisitBritain</dc:creator>
  <cp:keywords/>
  <dc:description/>
  <cp:lastModifiedBy>Lindsay Rae</cp:lastModifiedBy>
  <cp:revision>842</cp:revision>
  <cp:lastPrinted>2021-07-30T11:26:31Z</cp:lastPrinted>
  <dcterms:created xsi:type="dcterms:W3CDTF">2019-07-29T08:45:44Z</dcterms:created>
  <dcterms:modified xsi:type="dcterms:W3CDTF">2025-05-30T15:44:25Z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0x01010080C4CE9C742ADA4BBADFCCE78E2A5947</vt:lpwstr>
  </property>
  <property fmtid="{D5CDD505-2E9C-101B-9397-08002B2CF9AE}" pid="3" name="Order">
    <vt:r8>100</vt:r8>
  </property>
  <property fmtid="{D5CDD505-2E9C-101B-9397-08002B2CF9AE}" pid="4" name="MediaServiceImageTags">
    <vt:lpwstr/>
  </property>
</Properties>
</file>