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  <p:sldMasterId id="2147483701" r:id="rId7"/>
    <p:sldMasterId id="2147483721" r:id="rId8"/>
  </p:sldMasterIdLst>
  <p:notesMasterIdLst>
    <p:notesMasterId r:id="rId38"/>
  </p:notesMasterIdLst>
  <p:handoutMasterIdLst>
    <p:handoutMasterId r:id="rId39"/>
  </p:handoutMasterIdLst>
  <p:sldIdLst>
    <p:sldId id="324" r:id="rId9"/>
    <p:sldId id="386" r:id="rId10"/>
    <p:sldId id="349" r:id="rId11"/>
    <p:sldId id="341" r:id="rId12"/>
    <p:sldId id="378" r:id="rId13"/>
    <p:sldId id="331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5143500" type="screen16x9"/>
  <p:notesSz cx="6670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45A"/>
    <a:srgbClr val="660066"/>
    <a:srgbClr val="F2B944"/>
    <a:srgbClr val="B0311C"/>
    <a:srgbClr val="CC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575A7-0D26-4D49-5E6F-B56D0C0AD1C9}" v="1" dt="2024-03-26T09:19:13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76" y="7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arnes" userId="S::claire.barnes@visitpeakdistrict.com::bf1659b4-5b0d-4637-9c80-ee5413416bdb" providerId="AD" clId="Web-{B83575A7-0D26-4D49-5E6F-B56D0C0AD1C9}"/>
    <pc:docChg chg="modSld">
      <pc:chgData name="Claire Barnes" userId="S::claire.barnes@visitpeakdistrict.com::bf1659b4-5b0d-4637-9c80-ee5413416bdb" providerId="AD" clId="Web-{B83575A7-0D26-4D49-5E6F-B56D0C0AD1C9}" dt="2024-03-26T09:19:13.382" v="0"/>
      <pc:docMkLst>
        <pc:docMk/>
      </pc:docMkLst>
      <pc:sldChg chg="delSp">
        <pc:chgData name="Claire Barnes" userId="S::claire.barnes@visitpeakdistrict.com::bf1659b4-5b0d-4637-9c80-ee5413416bdb" providerId="AD" clId="Web-{B83575A7-0D26-4D49-5E6F-B56D0C0AD1C9}" dt="2024-03-26T09:19:13.382" v="0"/>
        <pc:sldMkLst>
          <pc:docMk/>
          <pc:sldMk cId="2917488905" sldId="324"/>
        </pc:sldMkLst>
        <pc:spChg chg="del">
          <ac:chgData name="Claire Barnes" userId="S::claire.barnes@visitpeakdistrict.com::bf1659b4-5b0d-4637-9c80-ee5413416bdb" providerId="AD" clId="Web-{B83575A7-0D26-4D49-5E6F-B56D0C0AD1C9}" dt="2024-03-26T09:19:13.382" v="0"/>
          <ac:spMkLst>
            <pc:docMk/>
            <pc:sldMk cId="2917488905" sldId="324"/>
            <ac:spMk id="5" creationId="{536ED17D-DE66-79E9-7B6F-E427525292B0}"/>
          </ac:spMkLst>
        </pc:spChg>
      </pc:sldChg>
    </pc:docChg>
  </pc:docChgLst>
  <pc:docChgLst>
    <pc:chgData name="Claire Barnes" userId="bf1659b4-5b0d-4637-9c80-ee5413416bdb" providerId="ADAL" clId="{87B54040-1659-4696-9262-E031E858DE1D}"/>
    <pc:docChg chg="undo custSel addSld delSld modSld">
      <pc:chgData name="Claire Barnes" userId="bf1659b4-5b0d-4637-9c80-ee5413416bdb" providerId="ADAL" clId="{87B54040-1659-4696-9262-E031E858DE1D}" dt="2024-02-20T14:31:21.066" v="2042" actId="20577"/>
      <pc:docMkLst>
        <pc:docMk/>
      </pc:docMkLst>
      <pc:sldChg chg="add del">
        <pc:chgData name="Claire Barnes" userId="bf1659b4-5b0d-4637-9c80-ee5413416bdb" providerId="ADAL" clId="{87B54040-1659-4696-9262-E031E858DE1D}" dt="2024-02-20T14:26:52.656" v="1983" actId="2696"/>
        <pc:sldMkLst>
          <pc:docMk/>
          <pc:sldMk cId="0" sldId="256"/>
        </pc:sldMkLst>
      </pc:sldChg>
      <pc:sldChg chg="modSp add del mod">
        <pc:chgData name="Claire Barnes" userId="bf1659b4-5b0d-4637-9c80-ee5413416bdb" providerId="ADAL" clId="{87B54040-1659-4696-9262-E031E858DE1D}" dt="2024-02-20T14:26:55.828" v="1984" actId="47"/>
        <pc:sldMkLst>
          <pc:docMk/>
          <pc:sldMk cId="0" sldId="257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57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57"/>
            <ac:spMk id="4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57"/>
            <ac:spMk id="5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47" v="1943" actId="27636"/>
        <pc:sldMkLst>
          <pc:docMk/>
          <pc:sldMk cId="0" sldId="258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58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47" v="1943" actId="27636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Claire Barnes" userId="bf1659b4-5b0d-4637-9c80-ee5413416bdb" providerId="ADAL" clId="{87B54040-1659-4696-9262-E031E858DE1D}" dt="2024-02-20T11:25:20.611" v="0" actId="47"/>
        <pc:sldMkLst>
          <pc:docMk/>
          <pc:sldMk cId="1761769963" sldId="258"/>
        </pc:sldMkLst>
      </pc:sldChg>
      <pc:sldChg chg="modSp add del mod">
        <pc:chgData name="Claire Barnes" userId="bf1659b4-5b0d-4637-9c80-ee5413416bdb" providerId="ADAL" clId="{87B54040-1659-4696-9262-E031E858DE1D}" dt="2024-02-20T14:26:38.250" v="1944" actId="27636"/>
        <pc:sldMkLst>
          <pc:docMk/>
          <pc:sldMk cId="0" sldId="259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59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50" v="1944" actId="27636"/>
          <ac:spMkLst>
            <pc:docMk/>
            <pc:sldMk cId="0" sldId="259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55" v="1946" actId="27636"/>
        <pc:sldMkLst>
          <pc:docMk/>
          <pc:sldMk cId="0" sldId="260"/>
        </pc:sldMkLst>
        <pc:spChg chg="mod">
          <ac:chgData name="Claire Barnes" userId="bf1659b4-5b0d-4637-9c80-ee5413416bdb" providerId="ADAL" clId="{87B54040-1659-4696-9262-E031E858DE1D}" dt="2024-02-20T14:26:38.254" v="1945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55" v="1946" actId="27636"/>
          <ac:spMkLst>
            <pc:docMk/>
            <pc:sldMk cId="0" sldId="260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58" v="1948" actId="27636"/>
        <pc:sldMkLst>
          <pc:docMk/>
          <pc:sldMk cId="0" sldId="261"/>
        </pc:sldMkLst>
        <pc:spChg chg="mod">
          <ac:chgData name="Claire Barnes" userId="bf1659b4-5b0d-4637-9c80-ee5413416bdb" providerId="ADAL" clId="{87B54040-1659-4696-9262-E031E858DE1D}" dt="2024-02-20T14:26:38.258" v="1947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58" v="1948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61" v="1950" actId="27636"/>
        <pc:sldMkLst>
          <pc:docMk/>
          <pc:sldMk cId="0" sldId="262"/>
        </pc:sldMkLst>
        <pc:spChg chg="mod">
          <ac:chgData name="Claire Barnes" userId="bf1659b4-5b0d-4637-9c80-ee5413416bdb" providerId="ADAL" clId="{87B54040-1659-4696-9262-E031E858DE1D}" dt="2024-02-20T14:26:38.261" v="1949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61" v="1950" actId="27636"/>
          <ac:spMkLst>
            <pc:docMk/>
            <pc:sldMk cId="0" sldId="262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66" v="1952" actId="27636"/>
        <pc:sldMkLst>
          <pc:docMk/>
          <pc:sldMk cId="0" sldId="263"/>
        </pc:sldMkLst>
        <pc:spChg chg="mod">
          <ac:chgData name="Claire Barnes" userId="bf1659b4-5b0d-4637-9c80-ee5413416bdb" providerId="ADAL" clId="{87B54040-1659-4696-9262-E031E858DE1D}" dt="2024-02-20T14:26:38.266" v="1952" actId="27636"/>
          <ac:spMkLst>
            <pc:docMk/>
            <pc:sldMk cId="0" sldId="263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64" v="1951" actId="27636"/>
          <ac:spMkLst>
            <pc:docMk/>
            <pc:sldMk cId="0" sldId="263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70" v="1954" actId="27636"/>
        <pc:sldMkLst>
          <pc:docMk/>
          <pc:sldMk cId="0" sldId="264"/>
        </pc:sldMkLst>
        <pc:spChg chg="mod">
          <ac:chgData name="Claire Barnes" userId="bf1659b4-5b0d-4637-9c80-ee5413416bdb" providerId="ADAL" clId="{87B54040-1659-4696-9262-E031E858DE1D}" dt="2024-02-20T14:26:38.270" v="1954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68" v="1953" actId="27636"/>
          <ac:spMkLst>
            <pc:docMk/>
            <pc:sldMk cId="0" sldId="264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72" v="1956" actId="27636"/>
        <pc:sldMkLst>
          <pc:docMk/>
          <pc:sldMk cId="0" sldId="265"/>
        </pc:sldMkLst>
        <pc:spChg chg="mod">
          <ac:chgData name="Claire Barnes" userId="bf1659b4-5b0d-4637-9c80-ee5413416bdb" providerId="ADAL" clId="{87B54040-1659-4696-9262-E031E858DE1D}" dt="2024-02-20T14:26:38.272" v="1956" actId="27636"/>
          <ac:spMkLst>
            <pc:docMk/>
            <pc:sldMk cId="0" sldId="265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72" v="1955" actId="27636"/>
          <ac:spMkLst>
            <pc:docMk/>
            <pc:sldMk cId="0" sldId="265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76" v="1958" actId="27636"/>
        <pc:sldMkLst>
          <pc:docMk/>
          <pc:sldMk cId="0" sldId="266"/>
        </pc:sldMkLst>
        <pc:spChg chg="mod">
          <ac:chgData name="Claire Barnes" userId="bf1659b4-5b0d-4637-9c80-ee5413416bdb" providerId="ADAL" clId="{87B54040-1659-4696-9262-E031E858DE1D}" dt="2024-02-20T14:26:38.275" v="1957" actId="27636"/>
          <ac:spMkLst>
            <pc:docMk/>
            <pc:sldMk cId="0" sldId="266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76" v="1958" actId="27636"/>
          <ac:spMkLst>
            <pc:docMk/>
            <pc:sldMk cId="0" sldId="266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79" v="1960" actId="27636"/>
        <pc:sldMkLst>
          <pc:docMk/>
          <pc:sldMk cId="0" sldId="267"/>
        </pc:sldMkLst>
        <pc:spChg chg="mod">
          <ac:chgData name="Claire Barnes" userId="bf1659b4-5b0d-4637-9c80-ee5413416bdb" providerId="ADAL" clId="{87B54040-1659-4696-9262-E031E858DE1D}" dt="2024-02-20T14:26:38.279" v="1960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78" v="1959" actId="27636"/>
          <ac:spMkLst>
            <pc:docMk/>
            <pc:sldMk cId="0" sldId="267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84" v="1962" actId="27636"/>
        <pc:sldMkLst>
          <pc:docMk/>
          <pc:sldMk cId="0" sldId="268"/>
        </pc:sldMkLst>
        <pc:spChg chg="mod">
          <ac:chgData name="Claire Barnes" userId="bf1659b4-5b0d-4637-9c80-ee5413416bdb" providerId="ADAL" clId="{87B54040-1659-4696-9262-E031E858DE1D}" dt="2024-02-20T14:26:38.283" v="1961" actId="27636"/>
          <ac:spMkLst>
            <pc:docMk/>
            <pc:sldMk cId="0" sldId="268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84" v="1962" actId="27636"/>
          <ac:spMkLst>
            <pc:docMk/>
            <pc:sldMk cId="0" sldId="268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88" v="1964" actId="27636"/>
        <pc:sldMkLst>
          <pc:docMk/>
          <pc:sldMk cId="0" sldId="269"/>
        </pc:sldMkLst>
        <pc:spChg chg="mod">
          <ac:chgData name="Claire Barnes" userId="bf1659b4-5b0d-4637-9c80-ee5413416bdb" providerId="ADAL" clId="{87B54040-1659-4696-9262-E031E858DE1D}" dt="2024-02-20T14:26:38.287" v="1963" actId="27636"/>
          <ac:spMkLst>
            <pc:docMk/>
            <pc:sldMk cId="0" sldId="269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88" v="1964" actId="27636"/>
          <ac:spMkLst>
            <pc:docMk/>
            <pc:sldMk cId="0" sldId="269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91" v="1966" actId="27636"/>
        <pc:sldMkLst>
          <pc:docMk/>
          <pc:sldMk cId="0" sldId="270"/>
        </pc:sldMkLst>
        <pc:spChg chg="mod">
          <ac:chgData name="Claire Barnes" userId="bf1659b4-5b0d-4637-9c80-ee5413416bdb" providerId="ADAL" clId="{87B54040-1659-4696-9262-E031E858DE1D}" dt="2024-02-20T14:26:38.291" v="1966" actId="27636"/>
          <ac:spMkLst>
            <pc:docMk/>
            <pc:sldMk cId="0" sldId="270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90" v="1965" actId="27636"/>
          <ac:spMkLst>
            <pc:docMk/>
            <pc:sldMk cId="0" sldId="270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93" v="1967" actId="27636"/>
        <pc:sldMkLst>
          <pc:docMk/>
          <pc:sldMk cId="0" sldId="271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71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93" v="1967" actId="27636"/>
          <ac:spMkLst>
            <pc:docMk/>
            <pc:sldMk cId="0" sldId="271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96" v="1968" actId="27636"/>
        <pc:sldMkLst>
          <pc:docMk/>
          <pc:sldMk cId="0" sldId="272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72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96" v="1968" actId="27636"/>
          <ac:spMkLst>
            <pc:docMk/>
            <pc:sldMk cId="0" sldId="272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299" v="1970" actId="27636"/>
        <pc:sldMkLst>
          <pc:docMk/>
          <pc:sldMk cId="0" sldId="273"/>
        </pc:sldMkLst>
        <pc:spChg chg="mod">
          <ac:chgData name="Claire Barnes" userId="bf1659b4-5b0d-4637-9c80-ee5413416bdb" providerId="ADAL" clId="{87B54040-1659-4696-9262-E031E858DE1D}" dt="2024-02-20T14:26:38.298" v="1969" actId="27636"/>
          <ac:spMkLst>
            <pc:docMk/>
            <pc:sldMk cId="0" sldId="273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299" v="1970" actId="27636"/>
          <ac:spMkLst>
            <pc:docMk/>
            <pc:sldMk cId="0" sldId="273"/>
            <ac:spMk id="3" creationId="{00000000-0000-0000-0000-000000000000}"/>
          </ac:spMkLst>
        </pc:spChg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975268288" sldId="273"/>
        </pc:sldMkLst>
      </pc:sldChg>
      <pc:sldChg chg="modSp add del mod">
        <pc:chgData name="Claire Barnes" userId="bf1659b4-5b0d-4637-9c80-ee5413416bdb" providerId="ADAL" clId="{87B54040-1659-4696-9262-E031E858DE1D}" dt="2024-02-20T14:26:38.303" v="1972" actId="27636"/>
        <pc:sldMkLst>
          <pc:docMk/>
          <pc:sldMk cId="0" sldId="274"/>
        </pc:sldMkLst>
        <pc:spChg chg="mod">
          <ac:chgData name="Claire Barnes" userId="bf1659b4-5b0d-4637-9c80-ee5413416bdb" providerId="ADAL" clId="{87B54040-1659-4696-9262-E031E858DE1D}" dt="2024-02-20T14:26:38.303" v="1972" actId="27636"/>
          <ac:spMkLst>
            <pc:docMk/>
            <pc:sldMk cId="0" sldId="274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01" v="1971" actId="27636"/>
          <ac:spMkLst>
            <pc:docMk/>
            <pc:sldMk cId="0" sldId="274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05" v="1973" actId="27636"/>
        <pc:sldMkLst>
          <pc:docMk/>
          <pc:sldMk cId="0" sldId="275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75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05" v="1973" actId="27636"/>
          <ac:spMkLst>
            <pc:docMk/>
            <pc:sldMk cId="0" sldId="275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07" v="1974" actId="27636"/>
        <pc:sldMkLst>
          <pc:docMk/>
          <pc:sldMk cId="0" sldId="276"/>
        </pc:sldMkLst>
        <pc:spChg chg="mod">
          <ac:chgData name="Claire Barnes" userId="bf1659b4-5b0d-4637-9c80-ee5413416bdb" providerId="ADAL" clId="{87B54040-1659-4696-9262-E031E858DE1D}" dt="2024-02-20T14:26:38.105" v="1941"/>
          <ac:spMkLst>
            <pc:docMk/>
            <pc:sldMk cId="0" sldId="276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07" v="1974" actId="27636"/>
          <ac:spMkLst>
            <pc:docMk/>
            <pc:sldMk cId="0" sldId="276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10" v="1976" actId="27636"/>
        <pc:sldMkLst>
          <pc:docMk/>
          <pc:sldMk cId="0" sldId="277"/>
        </pc:sldMkLst>
        <pc:spChg chg="mod">
          <ac:chgData name="Claire Barnes" userId="bf1659b4-5b0d-4637-9c80-ee5413416bdb" providerId="ADAL" clId="{87B54040-1659-4696-9262-E031E858DE1D}" dt="2024-02-20T14:26:38.310" v="1976" actId="27636"/>
          <ac:spMkLst>
            <pc:docMk/>
            <pc:sldMk cId="0" sldId="277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09" v="1975" actId="27636"/>
          <ac:spMkLst>
            <pc:docMk/>
            <pc:sldMk cId="0" sldId="277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13" v="1978" actId="27636"/>
        <pc:sldMkLst>
          <pc:docMk/>
          <pc:sldMk cId="0" sldId="278"/>
        </pc:sldMkLst>
        <pc:spChg chg="mod">
          <ac:chgData name="Claire Barnes" userId="bf1659b4-5b0d-4637-9c80-ee5413416bdb" providerId="ADAL" clId="{87B54040-1659-4696-9262-E031E858DE1D}" dt="2024-02-20T14:26:38.312" v="1977" actId="27636"/>
          <ac:spMkLst>
            <pc:docMk/>
            <pc:sldMk cId="0" sldId="278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13" v="1978" actId="27636"/>
          <ac:spMkLst>
            <pc:docMk/>
            <pc:sldMk cId="0" sldId="278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17" v="1980" actId="27636"/>
        <pc:sldMkLst>
          <pc:docMk/>
          <pc:sldMk cId="0" sldId="279"/>
        </pc:sldMkLst>
        <pc:spChg chg="mod">
          <ac:chgData name="Claire Barnes" userId="bf1659b4-5b0d-4637-9c80-ee5413416bdb" providerId="ADAL" clId="{87B54040-1659-4696-9262-E031E858DE1D}" dt="2024-02-20T14:26:38.317" v="1980" actId="27636"/>
          <ac:spMkLst>
            <pc:docMk/>
            <pc:sldMk cId="0" sldId="279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16" v="1979" actId="27636"/>
          <ac:spMkLst>
            <pc:docMk/>
            <pc:sldMk cId="0" sldId="279"/>
            <ac:spMk id="3" creationId="{00000000-0000-0000-0000-000000000000}"/>
          </ac:spMkLst>
        </pc:spChg>
      </pc:sldChg>
      <pc:sldChg chg="modSp add del mod">
        <pc:chgData name="Claire Barnes" userId="bf1659b4-5b0d-4637-9c80-ee5413416bdb" providerId="ADAL" clId="{87B54040-1659-4696-9262-E031E858DE1D}" dt="2024-02-20T14:26:38.320" v="1982" actId="27636"/>
        <pc:sldMkLst>
          <pc:docMk/>
          <pc:sldMk cId="0" sldId="280"/>
        </pc:sldMkLst>
        <pc:spChg chg="mod">
          <ac:chgData name="Claire Barnes" userId="bf1659b4-5b0d-4637-9c80-ee5413416bdb" providerId="ADAL" clId="{87B54040-1659-4696-9262-E031E858DE1D}" dt="2024-02-20T14:26:38.320" v="1981" actId="27636"/>
          <ac:spMkLst>
            <pc:docMk/>
            <pc:sldMk cId="0" sldId="280"/>
            <ac:spMk id="2" creationId="{00000000-0000-0000-0000-000000000000}"/>
          </ac:spMkLst>
        </pc:spChg>
        <pc:spChg chg="mod">
          <ac:chgData name="Claire Barnes" userId="bf1659b4-5b0d-4637-9c80-ee5413416bdb" providerId="ADAL" clId="{87B54040-1659-4696-9262-E031E858DE1D}" dt="2024-02-20T14:26:38.320" v="1982" actId="27636"/>
          <ac:spMkLst>
            <pc:docMk/>
            <pc:sldMk cId="0" sldId="280"/>
            <ac:spMk id="3" creationId="{00000000-0000-0000-0000-000000000000}"/>
          </ac:spMkLst>
        </pc:spChg>
      </pc:sldChg>
      <pc:sldChg chg="addSp delSp modSp mod">
        <pc:chgData name="Claire Barnes" userId="bf1659b4-5b0d-4637-9c80-ee5413416bdb" providerId="ADAL" clId="{87B54040-1659-4696-9262-E031E858DE1D}" dt="2024-02-20T14:24:10.426" v="1742" actId="478"/>
        <pc:sldMkLst>
          <pc:docMk/>
          <pc:sldMk cId="2917488905" sldId="324"/>
        </pc:sldMkLst>
        <pc:spChg chg="del mod">
          <ac:chgData name="Claire Barnes" userId="bf1659b4-5b0d-4637-9c80-ee5413416bdb" providerId="ADAL" clId="{87B54040-1659-4696-9262-E031E858DE1D}" dt="2024-02-20T14:24:10.426" v="1742" actId="478"/>
          <ac:spMkLst>
            <pc:docMk/>
            <pc:sldMk cId="2917488905" sldId="324"/>
            <ac:spMk id="3" creationId="{A4C90D66-0740-469D-858C-840D321F9BCA}"/>
          </ac:spMkLst>
        </pc:spChg>
        <pc:spChg chg="add mod">
          <ac:chgData name="Claire Barnes" userId="bf1659b4-5b0d-4637-9c80-ee5413416bdb" providerId="ADAL" clId="{87B54040-1659-4696-9262-E031E858DE1D}" dt="2024-02-20T14:24:10.426" v="1742" actId="478"/>
          <ac:spMkLst>
            <pc:docMk/>
            <pc:sldMk cId="2917488905" sldId="324"/>
            <ac:spMk id="5" creationId="{536ED17D-DE66-79E9-7B6F-E427525292B0}"/>
          </ac:spMkLst>
        </pc:spChg>
        <pc:spChg chg="mod">
          <ac:chgData name="Claire Barnes" userId="bf1659b4-5b0d-4637-9c80-ee5413416bdb" providerId="ADAL" clId="{87B54040-1659-4696-9262-E031E858DE1D}" dt="2024-02-20T14:24:02.566" v="1740" actId="20577"/>
          <ac:spMkLst>
            <pc:docMk/>
            <pc:sldMk cId="2917488905" sldId="324"/>
            <ac:spMk id="8" creationId="{DC17B3BA-001B-F4D3-D8E1-8560083ED445}"/>
          </ac:spMkLst>
        </pc:spChg>
      </pc:sldChg>
      <pc:sldChg chg="addSp delSp modSp mod">
        <pc:chgData name="Claire Barnes" userId="bf1659b4-5b0d-4637-9c80-ee5413416bdb" providerId="ADAL" clId="{87B54040-1659-4696-9262-E031E858DE1D}" dt="2024-02-20T14:24:18.681" v="1743" actId="478"/>
        <pc:sldMkLst>
          <pc:docMk/>
          <pc:sldMk cId="1575317296" sldId="331"/>
        </pc:sldMkLst>
        <pc:spChg chg="del">
          <ac:chgData name="Claire Barnes" userId="bf1659b4-5b0d-4637-9c80-ee5413416bdb" providerId="ADAL" clId="{87B54040-1659-4696-9262-E031E858DE1D}" dt="2024-02-20T14:24:18.681" v="1743" actId="478"/>
          <ac:spMkLst>
            <pc:docMk/>
            <pc:sldMk cId="1575317296" sldId="331"/>
            <ac:spMk id="3" creationId="{A4C90D66-0740-469D-858C-840D321F9BCA}"/>
          </ac:spMkLst>
        </pc:spChg>
        <pc:spChg chg="add mod">
          <ac:chgData name="Claire Barnes" userId="bf1659b4-5b0d-4637-9c80-ee5413416bdb" providerId="ADAL" clId="{87B54040-1659-4696-9262-E031E858DE1D}" dt="2024-02-20T14:24:18.681" v="1743" actId="478"/>
          <ac:spMkLst>
            <pc:docMk/>
            <pc:sldMk cId="1575317296" sldId="331"/>
            <ac:spMk id="6" creationId="{62C166A6-936D-22FA-FE86-707253F89B5F}"/>
          </ac:spMkLst>
        </pc:spChg>
      </pc:sldChg>
      <pc:sldChg chg="addSp delSp modSp mod">
        <pc:chgData name="Claire Barnes" userId="bf1659b4-5b0d-4637-9c80-ee5413416bdb" providerId="ADAL" clId="{87B54040-1659-4696-9262-E031E858DE1D}" dt="2024-02-20T14:30:44.989" v="2032" actId="1038"/>
        <pc:sldMkLst>
          <pc:docMk/>
          <pc:sldMk cId="4128503003" sldId="341"/>
        </pc:sldMkLst>
        <pc:spChg chg="mod">
          <ac:chgData name="Claire Barnes" userId="bf1659b4-5b0d-4637-9c80-ee5413416bdb" providerId="ADAL" clId="{87B54040-1659-4696-9262-E031E858DE1D}" dt="2024-02-20T14:30:44.989" v="2032" actId="1038"/>
          <ac:spMkLst>
            <pc:docMk/>
            <pc:sldMk cId="4128503003" sldId="341"/>
            <ac:spMk id="16" creationId="{7E524FE2-3234-5934-9745-AFB125E730E0}"/>
          </ac:spMkLst>
        </pc:spChg>
        <pc:spChg chg="mod">
          <ac:chgData name="Claire Barnes" userId="bf1659b4-5b0d-4637-9c80-ee5413416bdb" providerId="ADAL" clId="{87B54040-1659-4696-9262-E031E858DE1D}" dt="2024-02-20T14:30:33.321" v="2023" actId="20577"/>
          <ac:spMkLst>
            <pc:docMk/>
            <pc:sldMk cId="4128503003" sldId="341"/>
            <ac:spMk id="18" creationId="{2E1EEF39-B660-35CA-C961-C6AE96DAA22D}"/>
          </ac:spMkLst>
        </pc:spChg>
        <pc:graphicFrameChg chg="add mod modGraphic">
          <ac:chgData name="Claire Barnes" userId="bf1659b4-5b0d-4637-9c80-ee5413416bdb" providerId="ADAL" clId="{87B54040-1659-4696-9262-E031E858DE1D}" dt="2024-02-20T14:06:41.352" v="1282" actId="14734"/>
          <ac:graphicFrameMkLst>
            <pc:docMk/>
            <pc:sldMk cId="4128503003" sldId="341"/>
            <ac:graphicFrameMk id="2" creationId="{60A9BDB1-D39C-DC62-6D6A-ADA56C0AF075}"/>
          </ac:graphicFrameMkLst>
        </pc:graphicFrameChg>
        <pc:graphicFrameChg chg="add del mod modGraphic">
          <ac:chgData name="Claire Barnes" userId="bf1659b4-5b0d-4637-9c80-ee5413416bdb" providerId="ADAL" clId="{87B54040-1659-4696-9262-E031E858DE1D}" dt="2024-02-20T14:07:48.806" v="1293" actId="478"/>
          <ac:graphicFrameMkLst>
            <pc:docMk/>
            <pc:sldMk cId="4128503003" sldId="341"/>
            <ac:graphicFrameMk id="3" creationId="{973172A8-D9A8-5A5A-2B0A-7AC71D6126C6}"/>
          </ac:graphicFrameMkLst>
        </pc:graphicFrameChg>
        <pc:picChg chg="add del mod">
          <ac:chgData name="Claire Barnes" userId="bf1659b4-5b0d-4637-9c80-ee5413416bdb" providerId="ADAL" clId="{87B54040-1659-4696-9262-E031E858DE1D}" dt="2024-02-20T14:08:29.998" v="1297" actId="478"/>
          <ac:picMkLst>
            <pc:docMk/>
            <pc:sldMk cId="4128503003" sldId="341"/>
            <ac:picMk id="5" creationId="{8D8B3088-5A46-49A0-8D8D-519E8678226A}"/>
          </ac:picMkLst>
        </pc:picChg>
        <pc:picChg chg="add mod">
          <ac:chgData name="Claire Barnes" userId="bf1659b4-5b0d-4637-9c80-ee5413416bdb" providerId="ADAL" clId="{87B54040-1659-4696-9262-E031E858DE1D}" dt="2024-02-20T14:30:41.083" v="2025" actId="1076"/>
          <ac:picMkLst>
            <pc:docMk/>
            <pc:sldMk cId="4128503003" sldId="341"/>
            <ac:picMk id="6" creationId="{CD15C0B3-70F9-B780-F115-37751B516C32}"/>
          </ac:picMkLst>
        </pc:picChg>
        <pc:picChg chg="add del">
          <ac:chgData name="Claire Barnes" userId="bf1659b4-5b0d-4637-9c80-ee5413416bdb" providerId="ADAL" clId="{87B54040-1659-4696-9262-E031E858DE1D}" dt="2024-02-20T14:06:06.820" v="1279" actId="478"/>
          <ac:picMkLst>
            <pc:docMk/>
            <pc:sldMk cId="4128503003" sldId="341"/>
            <ac:picMk id="8" creationId="{F35802C5-297E-57EF-B252-B7DAD8DD9937}"/>
          </ac:picMkLst>
        </pc:picChg>
      </pc:sldChg>
      <pc:sldChg chg="modSp mod">
        <pc:chgData name="Claire Barnes" userId="bf1659b4-5b0d-4637-9c80-ee5413416bdb" providerId="ADAL" clId="{87B54040-1659-4696-9262-E031E858DE1D}" dt="2024-02-20T14:29:47.448" v="1986" actId="20577"/>
        <pc:sldMkLst>
          <pc:docMk/>
          <pc:sldMk cId="4163341280" sldId="349"/>
        </pc:sldMkLst>
        <pc:spChg chg="mod">
          <ac:chgData name="Claire Barnes" userId="bf1659b4-5b0d-4637-9c80-ee5413416bdb" providerId="ADAL" clId="{87B54040-1659-4696-9262-E031E858DE1D}" dt="2024-02-20T14:29:47.448" v="1986" actId="20577"/>
          <ac:spMkLst>
            <pc:docMk/>
            <pc:sldMk cId="4163341280" sldId="349"/>
            <ac:spMk id="6" creationId="{97C36230-3DD3-4BB1-A8A2-09C622238BCC}"/>
          </ac:spMkLst>
        </pc:spChg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968586154" sldId="350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637528728" sldId="351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871478826" sldId="355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419596640" sldId="357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960000875" sldId="358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657988333" sldId="359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242605614" sldId="360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640783060" sldId="361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907397466" sldId="362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033021967" sldId="363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4192873588" sldId="364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932647992" sldId="365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157137047" sldId="366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4123455996" sldId="367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575037712" sldId="368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512185752" sldId="369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530412315" sldId="370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2348983439" sldId="371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66242842" sldId="372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751769717" sldId="373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957688805" sldId="374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345231154" sldId="375"/>
        </pc:sldMkLst>
      </pc:sldChg>
      <pc:sldChg chg="modSp del mod">
        <pc:chgData name="Claire Barnes" userId="bf1659b4-5b0d-4637-9c80-ee5413416bdb" providerId="ADAL" clId="{87B54040-1659-4696-9262-E031E858DE1D}" dt="2024-02-20T14:22:54.641" v="1643" actId="47"/>
        <pc:sldMkLst>
          <pc:docMk/>
          <pc:sldMk cId="295945512" sldId="376"/>
        </pc:sldMkLst>
        <pc:spChg chg="mod">
          <ac:chgData name="Claire Barnes" userId="bf1659b4-5b0d-4637-9c80-ee5413416bdb" providerId="ADAL" clId="{87B54040-1659-4696-9262-E031E858DE1D}" dt="2024-02-20T14:11:17.937" v="1369" actId="21"/>
          <ac:spMkLst>
            <pc:docMk/>
            <pc:sldMk cId="295945512" sldId="376"/>
            <ac:spMk id="6" creationId="{97C36230-3DD3-4BB1-A8A2-09C622238BCC}"/>
          </ac:spMkLst>
        </pc:spChg>
      </pc:sldChg>
      <pc:sldChg chg="del">
        <pc:chgData name="Claire Barnes" userId="bf1659b4-5b0d-4637-9c80-ee5413416bdb" providerId="ADAL" clId="{87B54040-1659-4696-9262-E031E858DE1D}" dt="2024-02-20T14:23:52.670" v="1738" actId="47"/>
        <pc:sldMkLst>
          <pc:docMk/>
          <pc:sldMk cId="2668518953" sldId="377"/>
        </pc:sldMkLst>
      </pc:sldChg>
      <pc:sldChg chg="modSp mod">
        <pc:chgData name="Claire Barnes" userId="bf1659b4-5b0d-4637-9c80-ee5413416bdb" providerId="ADAL" clId="{87B54040-1659-4696-9262-E031E858DE1D}" dt="2024-02-20T14:31:21.066" v="2042" actId="20577"/>
        <pc:sldMkLst>
          <pc:docMk/>
          <pc:sldMk cId="657534603" sldId="378"/>
        </pc:sldMkLst>
        <pc:spChg chg="mod">
          <ac:chgData name="Claire Barnes" userId="bf1659b4-5b0d-4637-9c80-ee5413416bdb" providerId="ADAL" clId="{87B54040-1659-4696-9262-E031E858DE1D}" dt="2024-02-20T14:31:21.066" v="2042" actId="20577"/>
          <ac:spMkLst>
            <pc:docMk/>
            <pc:sldMk cId="657534603" sldId="378"/>
            <ac:spMk id="6" creationId="{97C36230-3DD3-4BB1-A8A2-09C622238BCC}"/>
          </ac:spMkLst>
        </pc:spChg>
        <pc:picChg chg="mod">
          <ac:chgData name="Claire Barnes" userId="bf1659b4-5b0d-4637-9c80-ee5413416bdb" providerId="ADAL" clId="{87B54040-1659-4696-9262-E031E858DE1D}" dt="2024-02-20T14:23:26.934" v="1686" actId="1036"/>
          <ac:picMkLst>
            <pc:docMk/>
            <pc:sldMk cId="657534603" sldId="378"/>
            <ac:picMk id="4" creationId="{35973B5D-0D84-40C8-ABBB-58B8C5B0F741}"/>
          </ac:picMkLst>
        </pc:picChg>
        <pc:picChg chg="mod">
          <ac:chgData name="Claire Barnes" userId="bf1659b4-5b0d-4637-9c80-ee5413416bdb" providerId="ADAL" clId="{87B54040-1659-4696-9262-E031E858DE1D}" dt="2024-02-20T14:23:36.821" v="1716" actId="1035"/>
          <ac:picMkLst>
            <pc:docMk/>
            <pc:sldMk cId="657534603" sldId="378"/>
            <ac:picMk id="5" creationId="{BB7B13DC-C679-6B2A-9976-8F8FB048AFF2}"/>
          </ac:picMkLst>
        </pc:picChg>
        <pc:picChg chg="mod">
          <ac:chgData name="Claire Barnes" userId="bf1659b4-5b0d-4637-9c80-ee5413416bdb" providerId="ADAL" clId="{87B54040-1659-4696-9262-E031E858DE1D}" dt="2024-02-20T14:23:30.885" v="1691" actId="1035"/>
          <ac:picMkLst>
            <pc:docMk/>
            <pc:sldMk cId="657534603" sldId="378"/>
            <ac:picMk id="9" creationId="{159408ED-D80C-4F55-BE5D-B95F4DD7BBAD}"/>
          </ac:picMkLst>
        </pc:picChg>
        <pc:picChg chg="mod">
          <ac:chgData name="Claire Barnes" userId="bf1659b4-5b0d-4637-9c80-ee5413416bdb" providerId="ADAL" clId="{87B54040-1659-4696-9262-E031E858DE1D}" dt="2024-02-20T14:23:42.637" v="1737" actId="1037"/>
          <ac:picMkLst>
            <pc:docMk/>
            <pc:sldMk cId="657534603" sldId="378"/>
            <ac:picMk id="10" creationId="{EA3FBC48-43F1-E13A-42C9-62965E7997F6}"/>
          </ac:picMkLst>
        </pc:picChg>
      </pc:sldChg>
      <pc:sldChg chg="del">
        <pc:chgData name="Claire Barnes" userId="bf1659b4-5b0d-4637-9c80-ee5413416bdb" providerId="ADAL" clId="{87B54040-1659-4696-9262-E031E858DE1D}" dt="2024-02-20T14:10:32.475" v="1367" actId="47"/>
        <pc:sldMkLst>
          <pc:docMk/>
          <pc:sldMk cId="1489584336" sldId="379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708667551" sldId="380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1407701296" sldId="381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876470174" sldId="382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253550606" sldId="383"/>
        </pc:sldMkLst>
      </pc:sldChg>
      <pc:sldChg chg="del">
        <pc:chgData name="Claire Barnes" userId="bf1659b4-5b0d-4637-9c80-ee5413416bdb" providerId="ADAL" clId="{87B54040-1659-4696-9262-E031E858DE1D}" dt="2024-02-20T14:24:55.589" v="1744" actId="47"/>
        <pc:sldMkLst>
          <pc:docMk/>
          <pc:sldMk cId="3624377669" sldId="384"/>
        </pc:sldMkLst>
      </pc:sldChg>
      <pc:sldChg chg="del">
        <pc:chgData name="Claire Barnes" userId="bf1659b4-5b0d-4637-9c80-ee5413416bdb" providerId="ADAL" clId="{87B54040-1659-4696-9262-E031E858DE1D}" dt="2024-02-20T13:44:23.447" v="997" actId="47"/>
        <pc:sldMkLst>
          <pc:docMk/>
          <pc:sldMk cId="2670156767" sldId="385"/>
        </pc:sldMkLst>
      </pc:sldChg>
      <pc:sldChg chg="addSp delSp modSp mod">
        <pc:chgData name="Claire Barnes" userId="bf1659b4-5b0d-4637-9c80-ee5413416bdb" providerId="ADAL" clId="{87B54040-1659-4696-9262-E031E858DE1D}" dt="2024-02-20T13:44:30.693" v="998" actId="6549"/>
        <pc:sldMkLst>
          <pc:docMk/>
          <pc:sldMk cId="3960699816" sldId="386"/>
        </pc:sldMkLst>
        <pc:spChg chg="add mod">
          <ac:chgData name="Claire Barnes" userId="bf1659b4-5b0d-4637-9c80-ee5413416bdb" providerId="ADAL" clId="{87B54040-1659-4696-9262-E031E858DE1D}" dt="2024-02-20T13:17:53.451" v="544" actId="20577"/>
          <ac:spMkLst>
            <pc:docMk/>
            <pc:sldMk cId="3960699816" sldId="386"/>
            <ac:spMk id="6" creationId="{D862022C-4C4D-4AB2-29B6-31619989D581}"/>
          </ac:spMkLst>
        </pc:spChg>
        <pc:spChg chg="del mod">
          <ac:chgData name="Claire Barnes" userId="bf1659b4-5b0d-4637-9c80-ee5413416bdb" providerId="ADAL" clId="{87B54040-1659-4696-9262-E031E858DE1D}" dt="2024-02-20T13:23:19.923" v="707" actId="478"/>
          <ac:spMkLst>
            <pc:docMk/>
            <pc:sldMk cId="3960699816" sldId="386"/>
            <ac:spMk id="7" creationId="{8EAE78A8-8EF7-1975-0DAC-37D58B4922DF}"/>
          </ac:spMkLst>
        </pc:spChg>
        <pc:spChg chg="mod">
          <ac:chgData name="Claire Barnes" userId="bf1659b4-5b0d-4637-9c80-ee5413416bdb" providerId="ADAL" clId="{87B54040-1659-4696-9262-E031E858DE1D}" dt="2024-02-20T13:44:30.693" v="998" actId="6549"/>
          <ac:spMkLst>
            <pc:docMk/>
            <pc:sldMk cId="3960699816" sldId="386"/>
            <ac:spMk id="8" creationId="{98432A4C-78F5-B06D-DF97-0647DE5E1875}"/>
          </ac:spMkLst>
        </pc:spChg>
        <pc:spChg chg="del mod">
          <ac:chgData name="Claire Barnes" userId="bf1659b4-5b0d-4637-9c80-ee5413416bdb" providerId="ADAL" clId="{87B54040-1659-4696-9262-E031E858DE1D}" dt="2024-02-20T13:01:03.865" v="97" actId="478"/>
          <ac:spMkLst>
            <pc:docMk/>
            <pc:sldMk cId="3960699816" sldId="386"/>
            <ac:spMk id="9" creationId="{9383F729-4827-B0DF-7C29-72A5506B9B20}"/>
          </ac:spMkLst>
        </pc:spChg>
        <pc:spChg chg="add mod">
          <ac:chgData name="Claire Barnes" userId="bf1659b4-5b0d-4637-9c80-ee5413416bdb" providerId="ADAL" clId="{87B54040-1659-4696-9262-E031E858DE1D}" dt="2024-02-20T13:43:02.174" v="967" actId="1036"/>
          <ac:spMkLst>
            <pc:docMk/>
            <pc:sldMk cId="3960699816" sldId="386"/>
            <ac:spMk id="11" creationId="{12D59245-5A68-0227-F5FE-1EBFB794847D}"/>
          </ac:spMkLst>
        </pc:spChg>
        <pc:spChg chg="add mod">
          <ac:chgData name="Claire Barnes" userId="bf1659b4-5b0d-4637-9c80-ee5413416bdb" providerId="ADAL" clId="{87B54040-1659-4696-9262-E031E858DE1D}" dt="2024-02-20T13:42:55.325" v="961" actId="1036"/>
          <ac:spMkLst>
            <pc:docMk/>
            <pc:sldMk cId="3960699816" sldId="386"/>
            <ac:spMk id="12" creationId="{60FF1BC1-F694-469C-9AE1-30F80A9960F4}"/>
          </ac:spMkLst>
        </pc:spChg>
        <pc:picChg chg="mod">
          <ac:chgData name="Claire Barnes" userId="bf1659b4-5b0d-4637-9c80-ee5413416bdb" providerId="ADAL" clId="{87B54040-1659-4696-9262-E031E858DE1D}" dt="2024-02-20T13:43:13.729" v="986" actId="1036"/>
          <ac:picMkLst>
            <pc:docMk/>
            <pc:sldMk cId="3960699816" sldId="386"/>
            <ac:picMk id="3" creationId="{D5AED878-CCE6-0619-065F-BF2B8FD23D73}"/>
          </ac:picMkLst>
        </pc:picChg>
        <pc:picChg chg="mod">
          <ac:chgData name="Claire Barnes" userId="bf1659b4-5b0d-4637-9c80-ee5413416bdb" providerId="ADAL" clId="{87B54040-1659-4696-9262-E031E858DE1D}" dt="2024-02-20T13:42:23.652" v="942" actId="1076"/>
          <ac:picMkLst>
            <pc:docMk/>
            <pc:sldMk cId="3960699816" sldId="386"/>
            <ac:picMk id="4" creationId="{35973B5D-0D84-40C8-ABBB-58B8C5B0F741}"/>
          </ac:picMkLst>
        </pc:picChg>
        <pc:picChg chg="mod">
          <ac:chgData name="Claire Barnes" userId="bf1659b4-5b0d-4637-9c80-ee5413416bdb" providerId="ADAL" clId="{87B54040-1659-4696-9262-E031E858DE1D}" dt="2024-02-20T13:43:08.273" v="980" actId="1036"/>
          <ac:picMkLst>
            <pc:docMk/>
            <pc:sldMk cId="3960699816" sldId="386"/>
            <ac:picMk id="5" creationId="{AFD88D0C-3E7F-E64E-9C50-32DB26BF62C1}"/>
          </ac:picMkLst>
        </pc:picChg>
        <pc:picChg chg="mod">
          <ac:chgData name="Claire Barnes" userId="bf1659b4-5b0d-4637-9c80-ee5413416bdb" providerId="ADAL" clId="{87B54040-1659-4696-9262-E031E858DE1D}" dt="2024-02-20T13:43:19.968" v="993" actId="1036"/>
          <ac:picMkLst>
            <pc:docMk/>
            <pc:sldMk cId="3960699816" sldId="386"/>
            <ac:picMk id="10" creationId="{EA3FBC48-43F1-E13A-42C9-62965E7997F6}"/>
          </ac:picMkLst>
        </pc:picChg>
      </pc:sldChg>
      <pc:sldMasterChg chg="delSldLayout">
        <pc:chgData name="Claire Barnes" userId="bf1659b4-5b0d-4637-9c80-ee5413416bdb" providerId="ADAL" clId="{87B54040-1659-4696-9262-E031E858DE1D}" dt="2024-02-20T14:26:02.696" v="1795" actId="47"/>
        <pc:sldMasterMkLst>
          <pc:docMk/>
          <pc:sldMasterMk cId="3689177300" sldId="2147483701"/>
        </pc:sldMasterMkLst>
        <pc:sldLayoutChg chg="del">
          <pc:chgData name="Claire Barnes" userId="bf1659b4-5b0d-4637-9c80-ee5413416bdb" providerId="ADAL" clId="{87B54040-1659-4696-9262-E031E858DE1D}" dt="2024-02-20T14:26:02.696" v="1795" actId="47"/>
          <pc:sldLayoutMkLst>
            <pc:docMk/>
            <pc:sldMasterMk cId="3689177300" sldId="2147483701"/>
            <pc:sldLayoutMk cId="3157185608" sldId="2147483721"/>
          </pc:sldLayoutMkLst>
        </pc:sldLayoutChg>
        <pc:sldLayoutChg chg="del">
          <pc:chgData name="Claire Barnes" userId="bf1659b4-5b0d-4637-9c80-ee5413416bdb" providerId="ADAL" clId="{87B54040-1659-4696-9262-E031E858DE1D}" dt="2024-02-20T14:26:02.696" v="1795" actId="47"/>
          <pc:sldLayoutMkLst>
            <pc:docMk/>
            <pc:sldMasterMk cId="3689177300" sldId="2147483701"/>
            <pc:sldLayoutMk cId="2976044108" sldId="2147483722"/>
          </pc:sldLayoutMkLst>
        </pc:sldLayoutChg>
        <pc:sldLayoutChg chg="del">
          <pc:chgData name="Claire Barnes" userId="bf1659b4-5b0d-4637-9c80-ee5413416bdb" providerId="ADAL" clId="{87B54040-1659-4696-9262-E031E858DE1D}" dt="2024-02-20T14:26:02.696" v="1795" actId="47"/>
          <pc:sldLayoutMkLst>
            <pc:docMk/>
            <pc:sldMasterMk cId="3689177300" sldId="2147483701"/>
            <pc:sldLayoutMk cId="3640855403" sldId="214748372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39-49C7-A89B-6BF2DB736E32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AC39-49C7-A89B-6BF2DB736E32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AC39-49C7-A89B-6BF2DB736E32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AC39-49C7-A89B-6BF2DB736E32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AC39-49C7-A89B-6BF2DB736E32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AC39-49C7-A89B-6BF2DB736E32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AC39-49C7-A89B-6BF2DB736E32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AC39-49C7-A89B-6BF2DB736E32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AC39-49C7-A89B-6BF2DB736E32}"/>
              </c:ext>
            </c:extLst>
          </c:dPt>
          <c:dPt>
            <c:idx val="9"/>
            <c:invertIfNegative val="0"/>
            <c:bubble3D val="0"/>
            <c:spPr>
              <a:solidFill>
                <a:srgbClr val="7680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AC39-49C7-A89B-6BF2DB736E32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AC39-49C7-A89B-6BF2DB736E32}"/>
              </c:ext>
            </c:extLst>
          </c:dPt>
          <c:dPt>
            <c:idx val="1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AC39-49C7-A89B-6BF2DB736E32}"/>
              </c:ext>
            </c:extLst>
          </c:dPt>
          <c:dPt>
            <c:idx val="1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AC39-49C7-A89B-6BF2DB736E32}"/>
              </c:ext>
            </c:extLst>
          </c:dPt>
          <c:dPt>
            <c:idx val="1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B-AC39-49C7-A89B-6BF2DB736E32}"/>
              </c:ext>
            </c:extLst>
          </c:dPt>
          <c:cat>
            <c:strRef>
              <c:f>Sheet1!$A$2:$A$15</c:f>
              <c:strCache>
                <c:ptCount val="14"/>
                <c:pt idx="0">
                  <c:v>Self-catering accommodation provider</c:v>
                </c:pt>
                <c:pt idx="1">
                  <c:v>Hotel</c:v>
                </c:pt>
                <c:pt idx="2">
                  <c:v>B&amp;B / Guest House</c:v>
                </c:pt>
                <c:pt idx="3">
                  <c:v>Holiday Park (Lodges)</c:v>
                </c:pt>
                <c:pt idx="4">
                  <c:v>Camping and/or Caravan Site</c:v>
                </c:pt>
                <c:pt idx="5">
                  <c:v>Attraction</c:v>
                </c:pt>
                <c:pt idx="6">
                  <c:v>Activity / Experience Provider</c:v>
                </c:pt>
                <c:pt idx="7">
                  <c:v>Café, Bar or Restaurant</c:v>
                </c:pt>
                <c:pt idx="8">
                  <c:v>Retail</c:v>
                </c:pt>
                <c:pt idx="9">
                  <c:v>Cinema</c:v>
                </c:pt>
                <c:pt idx="10">
                  <c:v>Festival</c:v>
                </c:pt>
                <c:pt idx="11">
                  <c:v>Artist/Producer</c:v>
                </c:pt>
                <c:pt idx="12">
                  <c:v>Heritage Site/Activity</c:v>
                </c:pt>
                <c:pt idx="13">
                  <c:v>Cultural Venue (Museum, Theatre, Gallery, Cinema etc)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0.36359999999999998</c:v>
                </c:pt>
                <c:pt idx="1">
                  <c:v>9.0899999999999995E-2</c:v>
                </c:pt>
                <c:pt idx="2">
                  <c:v>6.0600000000000001E-2</c:v>
                </c:pt>
                <c:pt idx="3">
                  <c:v>3.0300000000000001E-2</c:v>
                </c:pt>
                <c:pt idx="4">
                  <c:v>3.0300000000000001E-2</c:v>
                </c:pt>
                <c:pt idx="5">
                  <c:v>6.0600000000000001E-2</c:v>
                </c:pt>
                <c:pt idx="6">
                  <c:v>0</c:v>
                </c:pt>
                <c:pt idx="7">
                  <c:v>0.1212</c:v>
                </c:pt>
                <c:pt idx="8">
                  <c:v>3.0300000000000001E-2</c:v>
                </c:pt>
                <c:pt idx="9">
                  <c:v>0</c:v>
                </c:pt>
                <c:pt idx="10">
                  <c:v>0</c:v>
                </c:pt>
                <c:pt idx="11">
                  <c:v>6.0600000000000001E-2</c:v>
                </c:pt>
                <c:pt idx="12">
                  <c:v>9.0899999999999995E-2</c:v>
                </c:pt>
                <c:pt idx="13">
                  <c:v>6.0600000000000001E-2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C39-49C7-A89B-6BF2DB73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C1-4E31-95D2-7D964AE00AF7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5C1-4E31-95D2-7D964AE00AF7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5C1-4E31-95D2-7D964AE00AF7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5C1-4E31-95D2-7D964AE00AF7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D5C1-4E31-95D2-7D964AE00AF7}"/>
              </c:ext>
            </c:extLst>
          </c:dPt>
          <c:cat>
            <c:strRef>
              <c:f>Sheet1!$A$2:$A$6</c:f>
              <c:strCache>
                <c:ptCount val="5"/>
                <c:pt idx="0">
                  <c:v>1 – 2 nights</c:v>
                </c:pt>
                <c:pt idx="1">
                  <c:v>3-4 nights</c:v>
                </c:pt>
                <c:pt idx="2">
                  <c:v>7 nights</c:v>
                </c:pt>
                <c:pt idx="3">
                  <c:v>More than 7 nights</c:v>
                </c:pt>
                <c:pt idx="4">
                  <c:v>I am not an accommodation provider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0.33329999999999999</c:v>
                </c:pt>
                <c:pt idx="1">
                  <c:v>0.2727</c:v>
                </c:pt>
                <c:pt idx="2">
                  <c:v>6.0600000000000001E-2</c:v>
                </c:pt>
                <c:pt idx="3">
                  <c:v>0</c:v>
                </c:pt>
                <c:pt idx="4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C1-4E31-95D2-7D964AE0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9D81-457F-8F9B-B009FD72E35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D81-457F-8F9B-B009FD72E35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9D81-457F-8F9B-B009FD72E354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9D81-457F-8F9B-B009FD72E354}"/>
              </c:ext>
            </c:extLst>
          </c:dPt>
          <c:cat>
            <c:strRef>
              <c:f>Sheet1!$A$2:$A$5</c:f>
              <c:strCache>
                <c:ptCount val="4"/>
                <c:pt idx="0">
                  <c:v>Up</c:v>
                </c:pt>
                <c:pt idx="1">
                  <c:v>The same</c:v>
                </c:pt>
                <c:pt idx="2">
                  <c:v>Lower than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0.30299999999999999</c:v>
                </c:pt>
                <c:pt idx="1">
                  <c:v>0.33329999999999999</c:v>
                </c:pt>
                <c:pt idx="2">
                  <c:v>0.2727</c:v>
                </c:pt>
                <c:pt idx="3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1-457F-8F9B-B009FD72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246-4510-85DE-EF4459BFDEC0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246-4510-85DE-EF4459BFDEC0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246-4510-85DE-EF4459BFDEC0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246-4510-85DE-EF4459BFDEC0}"/>
              </c:ext>
            </c:extLst>
          </c:dPt>
          <c:cat>
            <c:strRef>
              <c:f>Sheet1!$A$2:$A$5</c:f>
              <c:strCache>
                <c:ptCount val="4"/>
                <c:pt idx="0">
                  <c:v>Up</c:v>
                </c:pt>
                <c:pt idx="1">
                  <c:v>The same</c:v>
                </c:pt>
                <c:pt idx="2">
                  <c:v>Lower than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6.0600000000000001E-2</c:v>
                </c:pt>
                <c:pt idx="1">
                  <c:v>0.48480000000000001</c:v>
                </c:pt>
                <c:pt idx="2">
                  <c:v>0.1515</c:v>
                </c:pt>
                <c:pt idx="3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46-4510-85DE-EF4459BFD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7579-4223-B100-E0062D2D5B8A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7579-4223-B100-E0062D2D5B8A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7579-4223-B100-E0062D2D5B8A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7579-4223-B100-E0062D2D5B8A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7579-4223-B100-E0062D2D5B8A}"/>
              </c:ext>
            </c:extLst>
          </c:dPt>
          <c:cat>
            <c:strRef>
              <c:f>Sheet1!$A$2:$A$6</c:f>
              <c:strCache>
                <c:ptCount val="5"/>
                <c:pt idx="0">
                  <c:v>UK</c:v>
                </c:pt>
                <c:pt idx="1">
                  <c:v>Europe</c:v>
                </c:pt>
                <c:pt idx="2">
                  <c:v>USA</c:v>
                </c:pt>
                <c:pt idx="3">
                  <c:v>Don’t know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0.75760000000000005</c:v>
                </c:pt>
                <c:pt idx="1">
                  <c:v>0.45450000000000002</c:v>
                </c:pt>
                <c:pt idx="2">
                  <c:v>0.18179999999999999</c:v>
                </c:pt>
                <c:pt idx="3">
                  <c:v>0.21210000000000001</c:v>
                </c:pt>
                <c:pt idx="4">
                  <c:v>0.2424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79-4223-B100-E0062D2D5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65D-45ED-808D-A091484D3076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65D-45ED-808D-A091484D3076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65D-45ED-808D-A091484D3076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565D-45ED-808D-A091484D3076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565D-45ED-808D-A091484D3076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565D-45ED-808D-A091484D3076}"/>
              </c:ext>
            </c:extLst>
          </c:dPt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1-25%</c:v>
                </c:pt>
                <c:pt idx="2">
                  <c:v>26-50%</c:v>
                </c:pt>
                <c:pt idx="3">
                  <c:v>51-75%</c:v>
                </c:pt>
                <c:pt idx="4">
                  <c:v>76-99%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0.1515</c:v>
                </c:pt>
                <c:pt idx="1">
                  <c:v>0.1515</c:v>
                </c:pt>
                <c:pt idx="2">
                  <c:v>3.0300000000000001E-2</c:v>
                </c:pt>
                <c:pt idx="3">
                  <c:v>0.2424</c:v>
                </c:pt>
                <c:pt idx="4">
                  <c:v>0.39389999999999997</c:v>
                </c:pt>
                <c:pt idx="5">
                  <c:v>3.0300000000000001E-2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5D-45ED-808D-A091484D3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E082-46AD-A863-050F8FC56D88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082-46AD-A863-050F8FC56D88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0.2727</c:v>
                </c:pt>
                <c:pt idx="1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82-46AD-A863-050F8FC56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4ED2-483C-BB32-4B8126B0CC48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ED2-483C-BB32-4B8126B0CC48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ED2-483C-BB32-4B8126B0CC48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4ED2-483C-BB32-4B8126B0CC48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4ED2-483C-BB32-4B8126B0CC48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4ED2-483C-BB32-4B8126B0CC48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4ED2-483C-BB32-4B8126B0CC48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4ED2-483C-BB32-4B8126B0CC48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4ED2-483C-BB32-4B8126B0CC48}"/>
              </c:ext>
            </c:extLst>
          </c:dPt>
          <c:cat>
            <c:strRef>
              <c:f>Sheet1!$A$2:$A$10</c:f>
              <c:strCache>
                <c:ptCount val="9"/>
                <c:pt idx="0">
                  <c:v>None of the above</c:v>
                </c:pt>
                <c:pt idx="1">
                  <c:v>Increased prices of products or services</c:v>
                </c:pt>
                <c:pt idx="2">
                  <c:v>Cut costs within the businesses</c:v>
                </c:pt>
                <c:pt idx="3">
                  <c:v>Delayed or cancelled planned investments</c:v>
                </c:pt>
                <c:pt idx="4">
                  <c:v>Frozen wages/and or reduced or cancelled bonuses</c:v>
                </c:pt>
                <c:pt idx="5">
                  <c:v>Increased wages / and or increased bonuses</c:v>
                </c:pt>
                <c:pt idx="6">
                  <c:v>Employed additional staff</c:v>
                </c:pt>
                <c:pt idx="7">
                  <c:v>Progressed planned investments / projects</c:v>
                </c:pt>
                <c:pt idx="8">
                  <c:v>Other (please specify)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0.1212</c:v>
                </c:pt>
                <c:pt idx="1">
                  <c:v>0.63639999999999997</c:v>
                </c:pt>
                <c:pt idx="2">
                  <c:v>0.57579999999999998</c:v>
                </c:pt>
                <c:pt idx="3">
                  <c:v>0.33329999999999999</c:v>
                </c:pt>
                <c:pt idx="4">
                  <c:v>0.1212</c:v>
                </c:pt>
                <c:pt idx="5">
                  <c:v>0.39389999999999997</c:v>
                </c:pt>
                <c:pt idx="6">
                  <c:v>0.2727</c:v>
                </c:pt>
                <c:pt idx="7">
                  <c:v>0.33329999999999999</c:v>
                </c:pt>
                <c:pt idx="8">
                  <c:v>6.0600000000000001E-2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D2-483C-BB32-4B8126B0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9C17-4756-B3FE-38181E2DAA17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C17-4756-B3FE-38181E2DAA17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9C17-4756-B3FE-38181E2DAA17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9C17-4756-B3FE-38181E2DAA17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9C17-4756-B3FE-38181E2DAA17}"/>
              </c:ext>
            </c:extLst>
          </c:dPt>
          <c:cat>
            <c:strRef>
              <c:f>Sheet1!$A$2:$A$6</c:f>
              <c:strCache>
                <c:ptCount val="5"/>
                <c:pt idx="0">
                  <c:v>Very likely</c:v>
                </c:pt>
                <c:pt idx="1">
                  <c:v>Fairly likely</c:v>
                </c:pt>
                <c:pt idx="2">
                  <c:v>Not very likely</c:v>
                </c:pt>
                <c:pt idx="3">
                  <c:v>Not at all likely</c:v>
                </c:pt>
                <c:pt idx="4">
                  <c:v>Don’t know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0.36359999999999998</c:v>
                </c:pt>
                <c:pt idx="1">
                  <c:v>0.2727</c:v>
                </c:pt>
                <c:pt idx="2">
                  <c:v>0.2424</c:v>
                </c:pt>
                <c:pt idx="3">
                  <c:v>0.1212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7-4756-B3FE-38181E2D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CFA4-4278-8739-7CF80E3AC56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7F7F7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10.24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4-4278-8739-7CF80E3AC5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36D-4593-AF8D-686E0E7FFFF7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36D-4593-AF8D-686E0E7FFFF7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36D-4593-AF8D-686E0E7FFFF7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36D-4593-AF8D-686E0E7FFFF7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36D-4593-AF8D-686E0E7FFFF7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B36D-4593-AF8D-686E0E7FFFF7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B36D-4593-AF8D-686E0E7FFFF7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B36D-4593-AF8D-686E0E7FFFF7}"/>
              </c:ext>
            </c:extLst>
          </c:dPt>
          <c:cat>
            <c:strRef>
              <c:f>Sheet1!$A$2:$A$9</c:f>
              <c:strCache>
                <c:ptCount val="8"/>
                <c:pt idx="0">
                  <c:v>Own car</c:v>
                </c:pt>
                <c:pt idx="1">
                  <c:v>Hire car</c:v>
                </c:pt>
                <c:pt idx="2">
                  <c:v>Train</c:v>
                </c:pt>
                <c:pt idx="3">
                  <c:v>Plane</c:v>
                </c:pt>
                <c:pt idx="4">
                  <c:v>Boat/Ship/Ferry</c:v>
                </c:pt>
                <c:pt idx="5">
                  <c:v>Bus Coach</c:v>
                </c:pt>
                <c:pt idx="6">
                  <c:v>Other</c:v>
                </c:pt>
                <c:pt idx="7">
                  <c:v>please state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0.93940000000000001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3.0300000000000001E-2</c:v>
                </c:pt>
                <c:pt idx="6">
                  <c:v>3.0300000000000001E-2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6D-4593-AF8D-686E0E7F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80E6-4BF0-8C89-A985B3E097C3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80E6-4BF0-8C89-A985B3E097C3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80E6-4BF0-8C89-A985B3E097C3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80E6-4BF0-8C89-A985B3E097C3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80E6-4BF0-8C89-A985B3E097C3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80E6-4BF0-8C89-A985B3E097C3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80E6-4BF0-8C89-A985B3E097C3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80E6-4BF0-8C89-A985B3E097C3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80E6-4BF0-8C89-A985B3E097C3}"/>
              </c:ext>
            </c:extLst>
          </c:dPt>
          <c:dPt>
            <c:idx val="9"/>
            <c:invertIfNegative val="0"/>
            <c:bubble3D val="0"/>
            <c:spPr>
              <a:solidFill>
                <a:srgbClr val="7680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80E6-4BF0-8C89-A985B3E097C3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80E6-4BF0-8C89-A985B3E097C3}"/>
              </c:ext>
            </c:extLst>
          </c:dPt>
          <c:dPt>
            <c:idx val="1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80E6-4BF0-8C89-A985B3E097C3}"/>
              </c:ext>
            </c:extLst>
          </c:dPt>
          <c:cat>
            <c:strRef>
              <c:f>Sheet1!$A$2:$A$13</c:f>
              <c:strCache>
                <c:ptCount val="12"/>
                <c:pt idx="0">
                  <c:v>Amber Valley Borough Council</c:v>
                </c:pt>
                <c:pt idx="1">
                  <c:v>Bolsover District Council</c:v>
                </c:pt>
                <c:pt idx="2">
                  <c:v>Cheshire East Council</c:v>
                </c:pt>
                <c:pt idx="3">
                  <c:v>Chesterfield Borough Council</c:v>
                </c:pt>
                <c:pt idx="4">
                  <c:v>Derbyshire Dales District Council</c:v>
                </c:pt>
                <c:pt idx="5">
                  <c:v>Derby City Council</c:v>
                </c:pt>
                <c:pt idx="6">
                  <c:v>Erewash Borough Council</c:v>
                </c:pt>
                <c:pt idx="7">
                  <c:v>High Peak Borough Council</c:v>
                </c:pt>
                <c:pt idx="8">
                  <c:v>North East Derbyshire District Council</c:v>
                </c:pt>
                <c:pt idx="9">
                  <c:v>South Derbyshire District Council</c:v>
                </c:pt>
                <c:pt idx="10">
                  <c:v>Staffordshire Moorlands District Council</c:v>
                </c:pt>
                <c:pt idx="11">
                  <c:v>Sheffield City Region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0.1212</c:v>
                </c:pt>
                <c:pt idx="1">
                  <c:v>0</c:v>
                </c:pt>
                <c:pt idx="2">
                  <c:v>3.0300000000000001E-2</c:v>
                </c:pt>
                <c:pt idx="3">
                  <c:v>6.0600000000000001E-2</c:v>
                </c:pt>
                <c:pt idx="4">
                  <c:v>0.45450000000000002</c:v>
                </c:pt>
                <c:pt idx="5">
                  <c:v>0</c:v>
                </c:pt>
                <c:pt idx="6">
                  <c:v>0</c:v>
                </c:pt>
                <c:pt idx="7">
                  <c:v>0.18179999999999999</c:v>
                </c:pt>
                <c:pt idx="8">
                  <c:v>9.0899999999999995E-2</c:v>
                </c:pt>
                <c:pt idx="9">
                  <c:v>0</c:v>
                </c:pt>
                <c:pt idx="10">
                  <c:v>6.0600000000000001E-2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0E6-4BF0-8C89-A985B3E09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96FE-46E7-ACFE-7670B1C05536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6FE-46E7-ACFE-7670B1C05536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96FE-46E7-ACFE-7670B1C05536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96FE-46E7-ACFE-7670B1C05536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96FE-46E7-ACFE-7670B1C05536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96FE-46E7-ACFE-7670B1C05536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96FE-46E7-ACFE-7670B1C05536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96FE-46E7-ACFE-7670B1C05536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96FE-46E7-ACFE-7670B1C05536}"/>
              </c:ext>
            </c:extLst>
          </c:dPt>
          <c:dPt>
            <c:idx val="9"/>
            <c:invertIfNegative val="0"/>
            <c:bubble3D val="0"/>
            <c:spPr>
              <a:solidFill>
                <a:srgbClr val="7680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96FE-46E7-ACFE-7670B1C0553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96FE-46E7-ACFE-7670B1C05536}"/>
              </c:ext>
            </c:extLst>
          </c:dPt>
          <c:dPt>
            <c:idx val="1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96FE-46E7-ACFE-7670B1C05536}"/>
              </c:ext>
            </c:extLst>
          </c:dPt>
          <c:dPt>
            <c:idx val="1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96FE-46E7-ACFE-7670B1C05536}"/>
              </c:ext>
            </c:extLst>
          </c:dPt>
          <c:cat>
            <c:strRef>
              <c:f>Sheet1!$A$2:$A$14</c:f>
              <c:strCache>
                <c:ptCount val="13"/>
                <c:pt idx="0">
                  <c:v>None of the above</c:v>
                </c:pt>
                <c:pt idx="1">
                  <c:v>Social media workshops</c:v>
                </c:pt>
                <c:pt idx="2">
                  <c:v>Season opener / leaflet swap event</c:v>
                </c:pt>
                <c:pt idx="3">
                  <c:v>Networking events</c:v>
                </c:pt>
                <c:pt idx="4">
                  <c:v>Accessibility workshops (ie how to make your business dementia friendly / autism friendly)</c:v>
                </c:pt>
                <c:pt idx="5">
                  <c:v>How to green your business / sustainability workshops</c:v>
                </c:pt>
                <c:pt idx="6">
                  <c:v>Help with marketing of your business  (ie Through membership, listings etc)</c:v>
                </c:pt>
                <c:pt idx="7">
                  <c:v>Help with recruitment</c:v>
                </c:pt>
                <c:pt idx="8">
                  <c:v>Annual tourism conference</c:v>
                </c:pt>
                <c:pt idx="9">
                  <c:v>Annual tourism awards</c:v>
                </c:pt>
                <c:pt idx="10">
                  <c:v>How to do your own PR workshops</c:v>
                </c:pt>
                <c:pt idx="11">
                  <c:v>How to make your business cycling and walking friendly workshops</c:v>
                </c:pt>
                <c:pt idx="12">
                  <c:v>Industry updates and advice surgeries from the Visit Peak District &amp; Derbyshire team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</c:v>
                </c:pt>
                <c:pt idx="1">
                  <c:v>0.57579999999999998</c:v>
                </c:pt>
                <c:pt idx="2">
                  <c:v>0.45450000000000002</c:v>
                </c:pt>
                <c:pt idx="3">
                  <c:v>0.54549999999999998</c:v>
                </c:pt>
                <c:pt idx="4">
                  <c:v>0.2424</c:v>
                </c:pt>
                <c:pt idx="5">
                  <c:v>0.30299999999999999</c:v>
                </c:pt>
                <c:pt idx="6">
                  <c:v>0.66669999999999996</c:v>
                </c:pt>
                <c:pt idx="7">
                  <c:v>0.1212</c:v>
                </c:pt>
                <c:pt idx="8">
                  <c:v>0.33329999999999999</c:v>
                </c:pt>
                <c:pt idx="9">
                  <c:v>0.21210000000000001</c:v>
                </c:pt>
                <c:pt idx="10">
                  <c:v>0.18179999999999999</c:v>
                </c:pt>
                <c:pt idx="11">
                  <c:v>0.21210000000000001</c:v>
                </c:pt>
                <c:pt idx="12">
                  <c:v>0.39389999999999997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6FE-46E7-ACFE-7670B1C05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F31-4D67-A19F-A86936D0FDC0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F31-4D67-A19F-A86936D0FDC0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F31-4D67-A19F-A86936D0FDC0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F31-4D67-A19F-A86936D0FDC0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F31-4D67-A19F-A86936D0FDC0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0F31-4D67-A19F-A86936D0FDC0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0F31-4D67-A19F-A86936D0FDC0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0F31-4D67-A19F-A86936D0FDC0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0F31-4D67-A19F-A86936D0FDC0}"/>
              </c:ext>
            </c:extLst>
          </c:dPt>
          <c:cat>
            <c:strRef>
              <c:f>Sheet1!$A$2:$A$10</c:f>
              <c:strCache>
                <c:ptCount val="9"/>
                <c:pt idx="0">
                  <c:v>None of the above / I am not currently a VPDD member</c:v>
                </c:pt>
                <c:pt idx="1">
                  <c:v>Business support</c:v>
                </c:pt>
                <c:pt idx="2">
                  <c:v>Members’ trips</c:v>
                </c:pt>
                <c:pt idx="3">
                  <c:v>Access to information about grants when available</c:v>
                </c:pt>
                <c:pt idx="4">
                  <c:v>Access to industry information research and data</c:v>
                </c:pt>
                <c:pt idx="5">
                  <c:v>Networking events/workshops</c:v>
                </c:pt>
                <c:pt idx="6">
                  <c:v>Tourism Conference</c:v>
                </c:pt>
                <c:pt idx="7">
                  <c:v>Member of team at end of phone when advice needed</c:v>
                </c:pt>
                <c:pt idx="8">
                  <c:v>Other (please specify)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9.0899999999999995E-2</c:v>
                </c:pt>
                <c:pt idx="1">
                  <c:v>0.60609999999999997</c:v>
                </c:pt>
                <c:pt idx="2">
                  <c:v>0.33329999999999999</c:v>
                </c:pt>
                <c:pt idx="3">
                  <c:v>0.51519999999999999</c:v>
                </c:pt>
                <c:pt idx="4">
                  <c:v>0.54549999999999998</c:v>
                </c:pt>
                <c:pt idx="5">
                  <c:v>0.54549999999999998</c:v>
                </c:pt>
                <c:pt idx="6">
                  <c:v>0.2727</c:v>
                </c:pt>
                <c:pt idx="7">
                  <c:v>0.36359999999999998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31-4D67-A19F-A86936D0F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9182-4C13-9E15-DADFAFEA93BF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182-4C13-9E15-DADFAFEA93BF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9182-4C13-9E15-DADFAFEA93BF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9182-4C13-9E15-DADFAFEA93BF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9182-4C13-9E15-DADFAFEA93BF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9182-4C13-9E15-DADFAFEA93BF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9182-4C13-9E15-DADFAFEA93BF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9182-4C13-9E15-DADFAFEA93BF}"/>
              </c:ext>
            </c:extLst>
          </c:dPt>
          <c:cat>
            <c:strRef>
              <c:f>Sheet1!$A$2:$A$9</c:f>
              <c:strCache>
                <c:ptCount val="8"/>
                <c:pt idx="0">
                  <c:v>The Professional Association of Self-Caterers (PASC UK)</c:v>
                </c:pt>
                <c:pt idx="1">
                  <c:v>The East Midlands Chamber of Commerce</c:v>
                </c:pt>
                <c:pt idx="2">
                  <c:v>The Tourism Alliance</c:v>
                </c:pt>
                <c:pt idx="3">
                  <c:v>Institute of Travel &amp; Tourism</c:v>
                </c:pt>
                <c:pt idx="4">
                  <c:v>The Tourism Society</c:v>
                </c:pt>
                <c:pt idx="5">
                  <c:v>UK Inbound</c:v>
                </c:pt>
                <c:pt idx="6">
                  <c:v>European Tourism Association</c:v>
                </c:pt>
                <c:pt idx="7">
                  <c:v>Other (please specify)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9.0899999999999995E-2</c:v>
                </c:pt>
                <c:pt idx="1">
                  <c:v>0.2424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182-4C13-9E15-DADFAFEA9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631E-4870-BED7-41C1FFDEFE1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631E-4870-BED7-41C1FFDEFE1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631E-4870-BED7-41C1FFDEFE14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631E-4870-BED7-41C1FFDEFE14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631E-4870-BED7-41C1FFDEFE14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631E-4870-BED7-41C1FFDEFE14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631E-4870-BED7-41C1FFDEFE14}"/>
              </c:ext>
            </c:extLst>
          </c:dPt>
          <c:cat>
            <c:strRef>
              <c:f>Sheet1!$A$2:$A$8</c:f>
              <c:strCache>
                <c:ptCount val="7"/>
                <c:pt idx="0">
                  <c:v>Industry Newsletter</c:v>
                </c:pt>
                <c:pt idx="1">
                  <c:v>Industry web site (via www.visitpeakdistrict.com/industry)</c:v>
                </c:pt>
                <c:pt idx="2">
                  <c:v>Facebook</c:v>
                </c:pt>
                <c:pt idx="3">
                  <c:v>Instagram</c:v>
                </c:pt>
                <c:pt idx="4">
                  <c:v>Direct email from VPDD team</c:v>
                </c:pt>
                <c:pt idx="5">
                  <c:v>Linkedin</c:v>
                </c:pt>
                <c:pt idx="6">
                  <c:v>Other (please specify)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0.45450000000000002</c:v>
                </c:pt>
                <c:pt idx="1">
                  <c:v>0.69699999999999995</c:v>
                </c:pt>
                <c:pt idx="2">
                  <c:v>0.33329999999999999</c:v>
                </c:pt>
                <c:pt idx="3">
                  <c:v>0.33329999999999999</c:v>
                </c:pt>
                <c:pt idx="4">
                  <c:v>0.75760000000000005</c:v>
                </c:pt>
                <c:pt idx="5">
                  <c:v>0.18179999999999999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1E-4870-BED7-41C1FFDEF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1E32-4602-93A9-FF2A1C86A3AA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E32-4602-93A9-FF2A1C86A3AA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1E32-4602-93A9-FF2A1C86A3AA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1E32-4602-93A9-FF2A1C86A3AA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1E32-4602-93A9-FF2A1C86A3AA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1E32-4602-93A9-FF2A1C86A3AA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1E32-4602-93A9-FF2A1C86A3AA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1E32-4602-93A9-FF2A1C86A3AA}"/>
              </c:ext>
            </c:extLst>
          </c:dPt>
          <c:cat>
            <c:strRef>
              <c:f>Sheet1!$A$2:$A$9</c:f>
              <c:strCache>
                <c:ptCount val="8"/>
                <c:pt idx="0">
                  <c:v>1</c:v>
                </c:pt>
                <c:pt idx="1">
                  <c:v>2 – 10</c:v>
                </c:pt>
                <c:pt idx="2">
                  <c:v>11 – 20</c:v>
                </c:pt>
                <c:pt idx="3">
                  <c:v>21 – 30</c:v>
                </c:pt>
                <c:pt idx="4">
                  <c:v>31 – 50</c:v>
                </c:pt>
                <c:pt idx="5">
                  <c:v>51 – 100</c:v>
                </c:pt>
                <c:pt idx="6">
                  <c:v>101 – 250</c:v>
                </c:pt>
                <c:pt idx="7">
                  <c:v>251 +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0.1515</c:v>
                </c:pt>
                <c:pt idx="1">
                  <c:v>0.42420000000000002</c:v>
                </c:pt>
                <c:pt idx="2">
                  <c:v>9.0899999999999995E-2</c:v>
                </c:pt>
                <c:pt idx="3">
                  <c:v>3.0300000000000001E-2</c:v>
                </c:pt>
                <c:pt idx="4">
                  <c:v>0.1515</c:v>
                </c:pt>
                <c:pt idx="5">
                  <c:v>6.0600000000000001E-2</c:v>
                </c:pt>
                <c:pt idx="6">
                  <c:v>9.0899999999999995E-2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E32-4602-93A9-FF2A1C86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ABC-4134-BCAB-F7B9934B1FC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ABC-4134-BCAB-F7B9934B1FC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ABC-4134-BCAB-F7B9934B1FC4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5ABC-4134-BCAB-F7B9934B1FC4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5ABC-4134-BCAB-F7B9934B1FC4}"/>
              </c:ext>
            </c:extLst>
          </c:dPt>
          <c:cat>
            <c:strRef>
              <c:f>Sheet1!$A$2:$A$6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Neutral</c:v>
                </c:pt>
                <c:pt idx="3">
                  <c:v>Negatively</c:v>
                </c:pt>
                <c:pt idx="4">
                  <c:v>Very negatively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6.0600000000000001E-2</c:v>
                </c:pt>
                <c:pt idx="1">
                  <c:v>0.48480000000000001</c:v>
                </c:pt>
                <c:pt idx="2">
                  <c:v>0.36359999999999998</c:v>
                </c:pt>
                <c:pt idx="3">
                  <c:v>9.0899999999999995E-2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BC-4134-BCAB-F7B9934B1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4925-4E73-8F6D-D9B3EB7449A6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925-4E73-8F6D-D9B3EB7449A6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925-4E73-8F6D-D9B3EB7449A6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4925-4E73-8F6D-D9B3EB7449A6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4925-4E73-8F6D-D9B3EB7449A6}"/>
              </c:ext>
            </c:extLst>
          </c:dPt>
          <c:cat>
            <c:strRef>
              <c:f>Sheet1!$A$2:$A$6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Neutral</c:v>
                </c:pt>
                <c:pt idx="3">
                  <c:v>Negatively</c:v>
                </c:pt>
                <c:pt idx="4">
                  <c:v>Very negatively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3.0300000000000001E-2</c:v>
                </c:pt>
                <c:pt idx="1">
                  <c:v>6.0600000000000001E-2</c:v>
                </c:pt>
                <c:pt idx="2">
                  <c:v>0.39389999999999997</c:v>
                </c:pt>
                <c:pt idx="3">
                  <c:v>0.42420000000000002</c:v>
                </c:pt>
                <c:pt idx="4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25-4E73-8F6D-D9B3EB744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5B6-4267-A4DD-B8E12DF3A53C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5B6-4267-A4DD-B8E12DF3A53C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5B6-4267-A4DD-B8E12DF3A53C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5B6-4267-A4DD-B8E12DF3A53C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5B6-4267-A4DD-B8E12DF3A53C}"/>
              </c:ext>
            </c:extLst>
          </c:dPt>
          <c:cat>
            <c:strRef>
              <c:f>Sheet1!$A$2:$A$6</c:f>
              <c:strCache>
                <c:ptCount val="5"/>
                <c:pt idx="0">
                  <c:v>Up</c:v>
                </c:pt>
                <c:pt idx="1">
                  <c:v>Slightly up</c:v>
                </c:pt>
                <c:pt idx="2">
                  <c:v>Exactly the same</c:v>
                </c:pt>
                <c:pt idx="3">
                  <c:v>Slightly down</c:v>
                </c:pt>
                <c:pt idx="4">
                  <c:v>Down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0.1212</c:v>
                </c:pt>
                <c:pt idx="1">
                  <c:v>0.2727</c:v>
                </c:pt>
                <c:pt idx="2">
                  <c:v>0.1212</c:v>
                </c:pt>
                <c:pt idx="3">
                  <c:v>0.39389999999999997</c:v>
                </c:pt>
                <c:pt idx="4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B6-4267-A4DD-B8E12DF3A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DCA-4A83-9F14-A21B7FAC000A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DCA-4A83-9F14-A21B7FAC000A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DCA-4A83-9F14-A21B7FAC000A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0DCA-4A83-9F14-A21B7FAC000A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0DCA-4A83-9F14-A21B7FAC000A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0DCA-4A83-9F14-A21B7FAC000A}"/>
              </c:ext>
            </c:extLst>
          </c:dPt>
          <c:cat>
            <c:strRef>
              <c:f>Sheet1!$A$2:$A$7</c:f>
              <c:strCache>
                <c:ptCount val="6"/>
                <c:pt idx="0">
                  <c:v>Much better</c:v>
                </c:pt>
                <c:pt idx="1">
                  <c:v>A little better</c:v>
                </c:pt>
                <c:pt idx="2">
                  <c:v>About the same</c:v>
                </c:pt>
                <c:pt idx="3">
                  <c:v>A little worse</c:v>
                </c:pt>
                <c:pt idx="4">
                  <c:v>Much worse</c:v>
                </c:pt>
                <c:pt idx="5">
                  <c:v>Don’t know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0.1212</c:v>
                </c:pt>
                <c:pt idx="1">
                  <c:v>0.39389999999999997</c:v>
                </c:pt>
                <c:pt idx="2">
                  <c:v>0.21210000000000001</c:v>
                </c:pt>
                <c:pt idx="3">
                  <c:v>0.1515</c:v>
                </c:pt>
                <c:pt idx="4">
                  <c:v>0.1212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CA-4A83-9F14-A21B7FAC0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E20-4482-A144-3C564F5A071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E20-4482-A144-3C564F5A071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E20-4482-A144-3C564F5A0714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E20-4482-A144-3C564F5A0714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E20-4482-A144-3C564F5A0714}"/>
              </c:ext>
            </c:extLst>
          </c:dPt>
          <c:cat>
            <c:strRef>
              <c:f>Sheet1!$A$2:$A$6</c:f>
              <c:strCache>
                <c:ptCount val="5"/>
                <c:pt idx="0">
                  <c:v>Very confident</c:v>
                </c:pt>
                <c:pt idx="1">
                  <c:v>Fairly confident</c:v>
                </c:pt>
                <c:pt idx="2">
                  <c:v>Not very confident</c:v>
                </c:pt>
                <c:pt idx="3">
                  <c:v>Not at all confident</c:v>
                </c:pt>
                <c:pt idx="4">
                  <c:v>Don’t know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9.0899999999999995E-2</c:v>
                </c:pt>
                <c:pt idx="1">
                  <c:v>0.60609999999999997</c:v>
                </c:pt>
                <c:pt idx="2">
                  <c:v>0.1515</c:v>
                </c:pt>
                <c:pt idx="3">
                  <c:v>9.0899999999999995E-2</c:v>
                </c:pt>
                <c:pt idx="4">
                  <c:v>6.0600000000000001E-2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20-4482-A144-3C564F5A0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9.0899999999999995E-2</c:v>
                </c:pt>
                <c:pt idx="1">
                  <c:v>6.0600000000000001E-2</c:v>
                </c:pt>
                <c:pt idx="2">
                  <c:v>6.0600000000000001E-2</c:v>
                </c:pt>
                <c:pt idx="3">
                  <c:v>6.0600000000000001E-2</c:v>
                </c:pt>
                <c:pt idx="4">
                  <c:v>6.0600000000000001E-2</c:v>
                </c:pt>
                <c:pt idx="5">
                  <c:v>6.0600000000000001E-2</c:v>
                </c:pt>
                <c:pt idx="6">
                  <c:v>3.0300000000000001E-2</c:v>
                </c:pt>
                <c:pt idx="7">
                  <c:v>3.0300000000000001E-2</c:v>
                </c:pt>
                <c:pt idx="8">
                  <c:v>9.0899999999999995E-2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3-4490-BA78-E1135A9DA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507CB6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0.1212</c:v>
                </c:pt>
                <c:pt idx="1">
                  <c:v>0.18179999999999999</c:v>
                </c:pt>
                <c:pt idx="2">
                  <c:v>0.18179999999999999</c:v>
                </c:pt>
                <c:pt idx="3">
                  <c:v>0.1515</c:v>
                </c:pt>
                <c:pt idx="4">
                  <c:v>0.2424</c:v>
                </c:pt>
                <c:pt idx="5">
                  <c:v>0.21210000000000001</c:v>
                </c:pt>
                <c:pt idx="6">
                  <c:v>0.1515</c:v>
                </c:pt>
                <c:pt idx="7">
                  <c:v>0.1212</c:v>
                </c:pt>
                <c:pt idx="8">
                  <c:v>9.0899999999999995E-2</c:v>
                </c:pt>
                <c:pt idx="9">
                  <c:v>0.1212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3-4490-BA78-E1135A9DA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Just OK</c:v>
                </c:pt>
              </c:strCache>
            </c:strRef>
          </c:tx>
          <c:spPr>
            <a:solidFill>
              <a:srgbClr val="F9BE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0.21210000000000001</c:v>
                </c:pt>
                <c:pt idx="1">
                  <c:v>0.33329999999999999</c:v>
                </c:pt>
                <c:pt idx="2">
                  <c:v>0.21210000000000001</c:v>
                </c:pt>
                <c:pt idx="3">
                  <c:v>0.36359999999999998</c:v>
                </c:pt>
                <c:pt idx="4">
                  <c:v>0.2727</c:v>
                </c:pt>
                <c:pt idx="5">
                  <c:v>0.2727</c:v>
                </c:pt>
                <c:pt idx="6">
                  <c:v>0.2424</c:v>
                </c:pt>
                <c:pt idx="7">
                  <c:v>0.18179999999999999</c:v>
                </c:pt>
                <c:pt idx="8">
                  <c:v>0.1212</c:v>
                </c:pt>
                <c:pt idx="9">
                  <c:v>0.18179999999999999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3-4490-BA78-E1135A9DA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6BC8CD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0">
                  <c:v>0.1212</c:v>
                </c:pt>
                <c:pt idx="1">
                  <c:v>6.0600000000000001E-2</c:v>
                </c:pt>
                <c:pt idx="2">
                  <c:v>0.21210000000000001</c:v>
                </c:pt>
                <c:pt idx="3">
                  <c:v>0.1212</c:v>
                </c:pt>
                <c:pt idx="4">
                  <c:v>0.18179999999999999</c:v>
                </c:pt>
                <c:pt idx="5">
                  <c:v>0.1515</c:v>
                </c:pt>
                <c:pt idx="6">
                  <c:v>0.2727</c:v>
                </c:pt>
                <c:pt idx="7">
                  <c:v>0.2424</c:v>
                </c:pt>
                <c:pt idx="8">
                  <c:v>0.2727</c:v>
                </c:pt>
                <c:pt idx="9">
                  <c:v>0.2424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3-4490-BA78-E1135A9DA4C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poor</c:v>
                </c:pt>
              </c:strCache>
            </c:strRef>
          </c:tx>
          <c:spPr>
            <a:solidFill>
              <a:srgbClr val="FF8B4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Sheet1!$F$2:$F$11</c:f>
              <c:numCache>
                <c:formatCode>0.00%</c:formatCode>
                <c:ptCount val="10"/>
                <c:pt idx="0">
                  <c:v>0.21210000000000001</c:v>
                </c:pt>
                <c:pt idx="1">
                  <c:v>0.1515</c:v>
                </c:pt>
                <c:pt idx="2">
                  <c:v>0.1515</c:v>
                </c:pt>
                <c:pt idx="3">
                  <c:v>0.1212</c:v>
                </c:pt>
                <c:pt idx="4">
                  <c:v>6.0600000000000001E-2</c:v>
                </c:pt>
                <c:pt idx="5">
                  <c:v>6.0600000000000001E-2</c:v>
                </c:pt>
                <c:pt idx="6">
                  <c:v>3.0300000000000001E-2</c:v>
                </c:pt>
                <c:pt idx="7">
                  <c:v>0.1212</c:v>
                </c:pt>
                <c:pt idx="8">
                  <c:v>0.1212</c:v>
                </c:pt>
                <c:pt idx="9">
                  <c:v>0.1515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F3-4490-BA78-E1135A9DA4C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7D5E9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January 2024</c:v>
                </c:pt>
                <c:pt idx="1">
                  <c:v>February 2024</c:v>
                </c:pt>
                <c:pt idx="2">
                  <c:v>March 2024</c:v>
                </c:pt>
                <c:pt idx="3">
                  <c:v>April 2024</c:v>
                </c:pt>
                <c:pt idx="4">
                  <c:v>May 2024</c:v>
                </c:pt>
                <c:pt idx="5">
                  <c:v>June 2024</c:v>
                </c:pt>
                <c:pt idx="6">
                  <c:v>July 2024</c:v>
                </c:pt>
                <c:pt idx="7">
                  <c:v>August 2024</c:v>
                </c:pt>
                <c:pt idx="8">
                  <c:v>September 2024</c:v>
                </c:pt>
                <c:pt idx="9">
                  <c:v>October 2024</c:v>
                </c:pt>
              </c:strCache>
            </c:strRef>
          </c:cat>
          <c:val>
            <c:numRef>
              <c:f>Sheet1!$G$2:$G$11</c:f>
              <c:numCache>
                <c:formatCode>0.00%</c:formatCode>
                <c:ptCount val="10"/>
                <c:pt idx="0">
                  <c:v>0.2424</c:v>
                </c:pt>
                <c:pt idx="1">
                  <c:v>0.21210000000000001</c:v>
                </c:pt>
                <c:pt idx="2">
                  <c:v>0.18179999999999999</c:v>
                </c:pt>
                <c:pt idx="3">
                  <c:v>0.18179999999999999</c:v>
                </c:pt>
                <c:pt idx="4">
                  <c:v>0.18179999999999999</c:v>
                </c:pt>
                <c:pt idx="5">
                  <c:v>0.2424</c:v>
                </c:pt>
                <c:pt idx="6">
                  <c:v>0.2727</c:v>
                </c:pt>
                <c:pt idx="7">
                  <c:v>0.30299999999999999</c:v>
                </c:pt>
                <c:pt idx="8">
                  <c:v>0.30299999999999999</c:v>
                </c:pt>
                <c:pt idx="9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F3-4490-BA78-E1135A9D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 b="0">
              <a:solidFill>
                <a:srgbClr val="7F7F7F"/>
              </a:solidFill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59D8E-2A04-7648-BB99-EC53D2571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5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9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6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8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62768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6073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92031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926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36451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59401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0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53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4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136" y="1005080"/>
            <a:ext cx="8229600" cy="356901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322" y="627419"/>
            <a:ext cx="8229600" cy="23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74" y="4811867"/>
            <a:ext cx="822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3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7787252" cy="1234730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style (only changes made to the parent slide will be reflected in the app)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162" y="3729038"/>
            <a:ext cx="2938463" cy="3857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984EA-3574-957B-CBB9-81D1F0C18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493" y="4811867"/>
            <a:ext cx="783929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52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58633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F05C82-1244-9CA3-984A-2EEF32F7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826" y="4811867"/>
            <a:ext cx="81065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81143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570" y="666350"/>
            <a:ext cx="5332506" cy="249144"/>
          </a:xfrm>
        </p:spPr>
        <p:txBody>
          <a:bodyPr/>
          <a:lstStyle/>
          <a:p>
            <a:pPr lvl="0"/>
            <a:r>
              <a:rPr lang="en-US" dirty="0"/>
              <a:t>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E2B938-E785-E802-7A9A-5AD4FEF6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927" y="4811867"/>
            <a:ext cx="819384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96B8-898B-41BF-96AA-6FD9A9BA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44C6-16B8-48D9-87C5-0C51FC69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C84E-EBDA-4C0E-8B24-A8FA9771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6FB8-57DD-410E-AE8B-56824F200598}" type="datetimeFigureOut">
              <a:rPr lang="en-GB" smtClean="0"/>
              <a:t>26/03/2024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5D8D-C587-465A-9ED2-4C75DE79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82A1-8E0B-4A44-90E3-1A373BD8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B0F9-A380-4D6B-9A03-9F415D02A6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3880918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46927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66774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4274702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1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2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7D1D7B-70B5-9D4F-A9E5-525C1090DAAC}" type="datetime4">
              <a:rPr lang="en-US" smtClean="0"/>
              <a:t>March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270516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70" y="666350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E218-D8C1-4598-C115-912209DA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73" y="4811866"/>
            <a:ext cx="82295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10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2.sv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8681-931F-4D1B-9C5B-6183B6E7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895" y="1725183"/>
            <a:ext cx="4795365" cy="97909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Business sentiment</a:t>
            </a: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7B3BA-001B-F4D3-D8E1-8560083ED445}"/>
              </a:ext>
            </a:extLst>
          </p:cNvPr>
          <p:cNvSpPr txBox="1">
            <a:spLocks/>
          </p:cNvSpPr>
          <p:nvPr/>
        </p:nvSpPr>
        <p:spPr>
          <a:xfrm>
            <a:off x="2498895" y="2277633"/>
            <a:ext cx="4795365" cy="9790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Q4 2023</a:t>
            </a:r>
            <a:endParaRPr lang="en-GB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BB387-058E-6F5C-C45E-F5CD355A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9" y="1946856"/>
            <a:ext cx="124978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Q4: How do you perceive the current state of the visitor economy / tourism industry in our region?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Q6: To what extent do you believe that the current state of the UK economy is impacting your businesses performance?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Q8: Compared to quarter 4 (Oct - Dec) last year, how are your visitor/guest numbers?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Q9: Compared to quarter 4 (Oct - Dec) last year, how is your overall business performance?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Q11: How confident are you in the performance of your business for the period for quarter 4 (October - December) 2023?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Q12: Please indicate how your advanced bookings/sales are looking for each of the following months: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Q13: If you are an accommodation provider what is the average length of stay of your guests?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Q14: Please tell us how your levels of domestic (UK) guests/visitors in quarter 4 (Q4) (Oct - Dec) 2023 as a whole compared with quarter 4 (Q4) (Oct - Dec) 2022: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Q15: Please tell us how your levels of overseas guests/visitors in quarter 4 (Q4)(Oct - Dec) 2023 as a whole compared with quarter 4 (Q4) (Oct - Dec) 2022: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Q16: Please tell us where your visitors have travelled from in quarter 4 (Oct - Dec) 2023? (Please tick all that apply)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Key Findings </a:t>
            </a:r>
            <a:endParaRPr b="0" dirty="0"/>
          </a:p>
        </p:txBody>
      </p:sp>
      <p:pic>
        <p:nvPicPr>
          <p:cNvPr id="4" name="Graphic 3" descr="Bar chart outline">
            <a:extLst>
              <a:ext uri="{FF2B5EF4-FFF2-40B4-BE49-F238E27FC236}">
                <a16:creationId xmlns:a16="http://schemas.microsoft.com/office/drawing/2014/main" id="{35973B5D-0D84-40C8-ABBB-58B8C5B0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9117" y="1619447"/>
            <a:ext cx="644597" cy="644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2" descr="Bar graph with upward trend outline">
            <a:extLst>
              <a:ext uri="{FF2B5EF4-FFF2-40B4-BE49-F238E27FC236}">
                <a16:creationId xmlns:a16="http://schemas.microsoft.com/office/drawing/2014/main" id="{D5AED878-CCE6-0619-065F-BF2B8FD23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4991" y="2824814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32A4C-78F5-B06D-DF97-0647DE5E1875}"/>
              </a:ext>
            </a:extLst>
          </p:cNvPr>
          <p:cNvSpPr txBox="1"/>
          <p:nvPr/>
        </p:nvSpPr>
        <p:spPr>
          <a:xfrm>
            <a:off x="115136" y="724653"/>
            <a:ext cx="895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36245A"/>
                </a:solidFill>
              </a:rPr>
              <a:t>Business performance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FBC48-43F1-E13A-42C9-62965E799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654" y="4061644"/>
            <a:ext cx="685859" cy="685859"/>
          </a:xfrm>
          <a:prstGeom prst="rect">
            <a:avLst/>
          </a:prstGeom>
        </p:spPr>
      </p:pic>
      <p:pic>
        <p:nvPicPr>
          <p:cNvPr id="5" name="Graphic 4" descr="Piggy Bank outline">
            <a:extLst>
              <a:ext uri="{FF2B5EF4-FFF2-40B4-BE49-F238E27FC236}">
                <a16:creationId xmlns:a16="http://schemas.microsoft.com/office/drawing/2014/main" id="{AFD88D0C-3E7F-E64E-9C50-32DB26BF6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8815" y="3739099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2022C-4C4D-4AB2-29B6-31619989D581}"/>
              </a:ext>
            </a:extLst>
          </p:cNvPr>
          <p:cNvSpPr txBox="1"/>
          <p:nvPr/>
        </p:nvSpPr>
        <p:spPr>
          <a:xfrm>
            <a:off x="1034529" y="1173298"/>
            <a:ext cx="7650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When asked about overall business performance in Q4 2023 compared to the same quarter in the previous year the outlook was positive, with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36245A"/>
                </a:solidFill>
              </a:rPr>
              <a:t>51% </a:t>
            </a:r>
            <a:r>
              <a:rPr lang="en-GB" sz="1800" dirty="0"/>
              <a:t>of businesses </a:t>
            </a:r>
            <a:r>
              <a:rPr lang="en-GB" dirty="0"/>
              <a:t>stating that their overall performance was either “much better” or a “little better” than that of Q4 2022</a:t>
            </a:r>
            <a:r>
              <a:rPr lang="en-GB" sz="1800" dirty="0"/>
              <a:t>. A further </a:t>
            </a:r>
            <a:r>
              <a:rPr lang="en-GB" b="1" dirty="0">
                <a:solidFill>
                  <a:srgbClr val="36245A"/>
                </a:solidFill>
              </a:rPr>
              <a:t>21</a:t>
            </a:r>
            <a:r>
              <a:rPr lang="en-GB" sz="1800" b="1" dirty="0">
                <a:solidFill>
                  <a:srgbClr val="36245A"/>
                </a:solidFill>
              </a:rPr>
              <a:t>% </a:t>
            </a:r>
            <a:r>
              <a:rPr lang="en-GB" dirty="0"/>
              <a:t>reported  that their overall performance in Q4 2023 was the same as the same quarter the previous year. </a:t>
            </a: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59245-5A68-0227-F5FE-1EBFB794847D}"/>
              </a:ext>
            </a:extLst>
          </p:cNvPr>
          <p:cNvSpPr txBox="1"/>
          <p:nvPr/>
        </p:nvSpPr>
        <p:spPr>
          <a:xfrm>
            <a:off x="973909" y="3018337"/>
            <a:ext cx="765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That said the same businesses still highlighted concerns about the cost of living and increased prices.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F1BC1-F694-469C-9AE1-30F80A9960F4}"/>
              </a:ext>
            </a:extLst>
          </p:cNvPr>
          <p:cNvSpPr txBox="1"/>
          <p:nvPr/>
        </p:nvSpPr>
        <p:spPr>
          <a:xfrm>
            <a:off x="973909" y="3707200"/>
            <a:ext cx="765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rgbClr val="36245A"/>
                </a:solidFill>
              </a:rPr>
              <a:t>51% </a:t>
            </a:r>
            <a:r>
              <a:rPr lang="en-GB" sz="1800" dirty="0"/>
              <a:t>of businesses </a:t>
            </a:r>
            <a:r>
              <a:rPr lang="en-GB" dirty="0"/>
              <a:t>stated that the current state of the UK economy is having a negative impact on their business.</a:t>
            </a: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069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Q18: What proportion of your bookings/sales are currently made online?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Q19: Have you been directly or indirectly affected by any flooding?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Q21: Which of the following has your business done in the last 6 months? (Please tick all that apply)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Q22: Over the next 6 months how likely is your business to raise its prices?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Q23: How much do you expect that your prices to increase by?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Q24: What is the main mode of transport for your visitors?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Q26: Which of the following business support activities would you be interested in if it were to be offered to you through Visit Peak District &amp; Derbyshire (Please tick all that applies)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Q27: What do you value/like being a member of VPDD? (Please tick all that apply)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Q29: Which of the following organisations are you currently a member of? (Please tick all that apply)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Q30: Which of the following methods do you use to access information from Visit Peak District &amp; Derbyshire? (Please tick all that apply)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Key Findings </a:t>
            </a:r>
            <a:endParaRPr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36230-3DD3-4BB1-A8A2-09C622238BCC}"/>
              </a:ext>
            </a:extLst>
          </p:cNvPr>
          <p:cNvSpPr txBox="1"/>
          <p:nvPr/>
        </p:nvSpPr>
        <p:spPr>
          <a:xfrm>
            <a:off x="1466100" y="1010857"/>
            <a:ext cx="715835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64%</a:t>
            </a:r>
            <a:r>
              <a:rPr lang="en-GB" sz="1600" dirty="0">
                <a:solidFill>
                  <a:srgbClr val="333333"/>
                </a:solidFill>
              </a:rPr>
              <a:t> of businesses have increased their prices in the last 6 months. </a:t>
            </a:r>
          </a:p>
          <a:p>
            <a:pPr lvl="0">
              <a:defRPr/>
            </a:pPr>
            <a:r>
              <a:rPr lang="en-GB" sz="1600" dirty="0">
                <a:solidFill>
                  <a:srgbClr val="333333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36245A"/>
                </a:solidFill>
              </a:rPr>
              <a:t>64%</a:t>
            </a:r>
            <a:r>
              <a:rPr lang="en-GB" sz="1600" dirty="0">
                <a:solidFill>
                  <a:srgbClr val="36245A"/>
                </a:solidFill>
              </a:rPr>
              <a:t> </a:t>
            </a:r>
            <a:r>
              <a:rPr lang="en-GB" sz="1600" dirty="0">
                <a:solidFill>
                  <a:srgbClr val="333333"/>
                </a:solidFill>
              </a:rPr>
              <a:t>of businesses surveyed suggested that they will be increasing their prices further over the next 6 months, the average price increase is expected to be </a:t>
            </a:r>
            <a:r>
              <a:rPr lang="en-GB" sz="1600" b="1" dirty="0">
                <a:solidFill>
                  <a:srgbClr val="36245A"/>
                </a:solidFill>
              </a:rPr>
              <a:t>10%</a:t>
            </a:r>
            <a:r>
              <a:rPr lang="en-GB" sz="1600" dirty="0">
                <a:solidFill>
                  <a:srgbClr val="333333"/>
                </a:solidFill>
              </a:rPr>
              <a:t>.</a:t>
            </a: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333333"/>
                </a:solidFill>
              </a:rPr>
              <a:t>When asked about the challenges that the businesses faced in Q4 2023 , the cost-of-living crisis, increased costs and the weather were the main emerging themes.</a:t>
            </a: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58%</a:t>
            </a:r>
            <a:r>
              <a:rPr lang="en-GB" sz="1600" dirty="0">
                <a:solidFill>
                  <a:srgbClr val="333333"/>
                </a:solidFill>
              </a:rPr>
              <a:t> of businesses stated that had cut costs within the business, with a further </a:t>
            </a:r>
            <a:r>
              <a:rPr lang="en-GB" b="1" dirty="0">
                <a:solidFill>
                  <a:srgbClr val="36245A"/>
                </a:solidFill>
                <a:latin typeface="Calibri"/>
              </a:rPr>
              <a:t>33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lang="en-GB" sz="1600" dirty="0">
                <a:solidFill>
                  <a:srgbClr val="333333"/>
                </a:solidFill>
              </a:rPr>
              <a:t>suggesting that investments had been delayed or cancelled, however</a:t>
            </a:r>
            <a:r>
              <a:rPr lang="en-GB" sz="1600" b="1" dirty="0">
                <a:solidFill>
                  <a:srgbClr val="36245A"/>
                </a:solidFill>
              </a:rPr>
              <a:t> 39%</a:t>
            </a:r>
            <a:r>
              <a:rPr lang="en-GB" sz="1600" b="1" dirty="0">
                <a:solidFill>
                  <a:srgbClr val="333333"/>
                </a:solidFill>
              </a:rPr>
              <a:t> </a:t>
            </a:r>
            <a:r>
              <a:rPr lang="en-GB" sz="1600" dirty="0">
                <a:solidFill>
                  <a:srgbClr val="333333"/>
                </a:solidFill>
              </a:rPr>
              <a:t>of business have increased staff wages and or bonuses.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 descr="Cloud with solid fill">
            <a:extLst>
              <a:ext uri="{FF2B5EF4-FFF2-40B4-BE49-F238E27FC236}">
                <a16:creationId xmlns:a16="http://schemas.microsoft.com/office/drawing/2014/main" id="{35973B5D-0D84-40C8-ABBB-58B8C5B0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9234" y="2699151"/>
            <a:ext cx="644597" cy="644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Pound">
            <a:extLst>
              <a:ext uri="{FF2B5EF4-FFF2-40B4-BE49-F238E27FC236}">
                <a16:creationId xmlns:a16="http://schemas.microsoft.com/office/drawing/2014/main" id="{159408ED-D80C-4F55-BE5D-B95F4DD7B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234" y="1200749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32A4C-78F5-B06D-DF97-0647DE5E1875}"/>
              </a:ext>
            </a:extLst>
          </p:cNvPr>
          <p:cNvSpPr txBox="1"/>
          <p:nvPr/>
        </p:nvSpPr>
        <p:spPr>
          <a:xfrm>
            <a:off x="115136" y="724653"/>
            <a:ext cx="895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36245A"/>
                </a:solidFill>
              </a:rPr>
              <a:t>Business performance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FBC48-43F1-E13A-42C9-62965E799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654" y="3987213"/>
            <a:ext cx="685859" cy="685859"/>
          </a:xfrm>
          <a:prstGeom prst="rect">
            <a:avLst/>
          </a:prstGeom>
        </p:spPr>
      </p:pic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BF07554A-0000-F085-004D-800C53995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26679" y="3709410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Register outline">
            <a:extLst>
              <a:ext uri="{FF2B5EF4-FFF2-40B4-BE49-F238E27FC236}">
                <a16:creationId xmlns:a16="http://schemas.microsoft.com/office/drawing/2014/main" id="{021838DF-61FE-4725-49C6-A98E1C5F1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4059" y="1949593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34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D13D3B-F080-4EEB-8BFB-86B46E93BDB3}"/>
              </a:ext>
            </a:extLst>
          </p:cNvPr>
          <p:cNvSpPr txBox="1">
            <a:spLocks/>
          </p:cNvSpPr>
          <p:nvPr/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800" b="0" dirty="0"/>
              <a:t>Key Findings</a:t>
            </a:r>
            <a:endParaRPr lang="en-GB" b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4CDC72-99AD-B0E0-21FC-FA6FD7464696}"/>
              </a:ext>
            </a:extLst>
          </p:cNvPr>
          <p:cNvSpPr txBox="1">
            <a:spLocks/>
          </p:cNvSpPr>
          <p:nvPr/>
        </p:nvSpPr>
        <p:spPr>
          <a:xfrm>
            <a:off x="115136" y="797508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12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24FE2-3234-5934-9745-AFB125E730E0}"/>
              </a:ext>
            </a:extLst>
          </p:cNvPr>
          <p:cNvSpPr txBox="1"/>
          <p:nvPr/>
        </p:nvSpPr>
        <p:spPr>
          <a:xfrm>
            <a:off x="80910" y="1471190"/>
            <a:ext cx="895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Please indicate how your advanced bookings/sales are looking for each of the following months: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53B75-BA28-AD1F-F818-505EA8EBC9DF}"/>
              </a:ext>
            </a:extLst>
          </p:cNvPr>
          <p:cNvSpPr txBox="1"/>
          <p:nvPr/>
        </p:nvSpPr>
        <p:spPr>
          <a:xfrm>
            <a:off x="115136" y="724653"/>
            <a:ext cx="895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36245A"/>
                </a:solidFill>
              </a:rPr>
              <a:t>Advanced bookings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EEF39-B660-35CA-C961-C6AE96DAA22D}"/>
              </a:ext>
            </a:extLst>
          </p:cNvPr>
          <p:cNvSpPr txBox="1"/>
          <p:nvPr/>
        </p:nvSpPr>
        <p:spPr>
          <a:xfrm>
            <a:off x="115136" y="1061432"/>
            <a:ext cx="873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333333"/>
                </a:solidFill>
              </a:rPr>
              <a:t>Advanced bookings are still uncertain for 2024.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84F4D2-8BB3-29EA-D2B4-619AEF47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54" y="3987213"/>
            <a:ext cx="685859" cy="685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5C0B3-70F9-B780-F115-37751B51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6" y="1911593"/>
            <a:ext cx="5671447" cy="2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Key Findings </a:t>
            </a:r>
            <a:endParaRPr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36230-3DD3-4BB1-A8A2-09C622238BCC}"/>
              </a:ext>
            </a:extLst>
          </p:cNvPr>
          <p:cNvSpPr txBox="1"/>
          <p:nvPr/>
        </p:nvSpPr>
        <p:spPr>
          <a:xfrm>
            <a:off x="1189969" y="1001652"/>
            <a:ext cx="77069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36245A"/>
                </a:solidFill>
              </a:rPr>
              <a:t>51% </a:t>
            </a:r>
            <a:r>
              <a:rPr lang="en-GB" sz="1600" dirty="0">
                <a:solidFill>
                  <a:srgbClr val="333333"/>
                </a:solidFill>
              </a:rPr>
              <a:t>of businesses surveyed said visitor/guest numbers were either up or the same as the same period the previous year.</a:t>
            </a: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63% </a:t>
            </a:r>
            <a:r>
              <a:rPr lang="en-GB" sz="1600" dirty="0">
                <a:solidFill>
                  <a:srgbClr val="333333"/>
                </a:solidFill>
              </a:rPr>
              <a:t>of the businesses surveyed stated that their levels of domestic visitors were either up or the same when compared to that of the same quarter the previous year.</a:t>
            </a: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333333"/>
                </a:solidFill>
              </a:rPr>
              <a:t>Confidence in international visitors was high with  </a:t>
            </a:r>
            <a:r>
              <a:rPr lang="en-GB" sz="1600" b="1" dirty="0">
                <a:solidFill>
                  <a:srgbClr val="36245A"/>
                </a:solidFill>
                <a:latin typeface="Calibri"/>
              </a:rPr>
              <a:t>55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lang="en-GB" sz="1600" dirty="0">
                <a:solidFill>
                  <a:srgbClr val="333333"/>
                </a:solidFill>
              </a:rPr>
              <a:t>of the businesses surveyed stating that their level of international visitors was up or the same as the same period last year, compared with </a:t>
            </a:r>
            <a:r>
              <a:rPr lang="en-GB" sz="1600" b="1" dirty="0">
                <a:solidFill>
                  <a:srgbClr val="36245A"/>
                </a:solidFill>
              </a:rPr>
              <a:t>15% </a:t>
            </a:r>
            <a:r>
              <a:rPr lang="en-GB" sz="1600" dirty="0">
                <a:solidFill>
                  <a:srgbClr val="333333"/>
                </a:solidFill>
              </a:rPr>
              <a:t>saying numbers were lower and</a:t>
            </a:r>
            <a:r>
              <a:rPr lang="en-GB" sz="1600" b="1" dirty="0">
                <a:solidFill>
                  <a:srgbClr val="36245A"/>
                </a:solidFill>
                <a:latin typeface="Calibri"/>
              </a:rPr>
              <a:t> 30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unsure.</a:t>
            </a:r>
          </a:p>
          <a:p>
            <a:pPr lvl="0"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3624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58%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business said that up 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</a:t>
            </a:r>
            <a:r>
              <a:rPr lang="en-GB" sz="1600" b="1" dirty="0">
                <a:solidFill>
                  <a:srgbClr val="36245A"/>
                </a:solidFill>
              </a:rPr>
              <a:t>% </a:t>
            </a:r>
            <a:r>
              <a:rPr lang="en-GB" sz="1600" dirty="0">
                <a:solidFill>
                  <a:srgbClr val="36245A"/>
                </a:solidFill>
              </a:rPr>
              <a:t>of all bookings were taken online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3624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endParaRPr lang="en-GB" sz="1600" dirty="0">
              <a:solidFill>
                <a:srgbClr val="36245A"/>
              </a:solidFill>
            </a:endParaRP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lvl="0"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 descr="Travel outline">
            <a:extLst>
              <a:ext uri="{FF2B5EF4-FFF2-40B4-BE49-F238E27FC236}">
                <a16:creationId xmlns:a16="http://schemas.microsoft.com/office/drawing/2014/main" id="{35973B5D-0D84-40C8-ABBB-58B8C5B0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277" y="2422841"/>
            <a:ext cx="644597" cy="644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Luggage outline">
            <a:extLst>
              <a:ext uri="{FF2B5EF4-FFF2-40B4-BE49-F238E27FC236}">
                <a16:creationId xmlns:a16="http://schemas.microsoft.com/office/drawing/2014/main" id="{159408ED-D80C-4F55-BE5D-B95F4DD7B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7526" y="1664161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2" descr="Rv outline">
            <a:extLst>
              <a:ext uri="{FF2B5EF4-FFF2-40B4-BE49-F238E27FC236}">
                <a16:creationId xmlns:a16="http://schemas.microsoft.com/office/drawing/2014/main" id="{D5AED878-CCE6-0619-065F-BF2B8FD23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0428" y="905624"/>
            <a:ext cx="569706" cy="569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32A4C-78F5-B06D-DF97-0647DE5E1875}"/>
              </a:ext>
            </a:extLst>
          </p:cNvPr>
          <p:cNvSpPr txBox="1"/>
          <p:nvPr/>
        </p:nvSpPr>
        <p:spPr>
          <a:xfrm>
            <a:off x="115136" y="724653"/>
            <a:ext cx="895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36245A"/>
                </a:solidFill>
              </a:rPr>
              <a:t>Guests &amp; visitors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FBC48-43F1-E13A-42C9-62965E799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0014" y="3978581"/>
            <a:ext cx="685859" cy="685859"/>
          </a:xfrm>
          <a:prstGeom prst="rect">
            <a:avLst/>
          </a:prstGeom>
        </p:spPr>
      </p:pic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BB7B13DC-C679-6B2A-9976-8F8FB048A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90080" y="3369297"/>
            <a:ext cx="644597" cy="644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5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8681-931F-4D1B-9C5B-6183B6E7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143" y="31898"/>
            <a:ext cx="4542858" cy="2518482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A6BC7-4E9C-565E-2069-512A24D9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8" y="1946856"/>
            <a:ext cx="1249788" cy="1249788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2C166A6-936D-22FA-FE86-707253F89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1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Q1: Which of the following best describes your business?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Q2: Please indicate which local authority area your business is located in.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Q3: Including yourself, how many people are employed by your business?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Answered: 33   Skipped: 0</a:t>
            </a:r>
            <a:endParaRPr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/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ganic">
  <a:themeElements>
    <a:clrScheme name="MPDD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5C068C"/>
      </a:accent1>
      <a:accent2>
        <a:srgbClr val="776E64"/>
      </a:accent2>
      <a:accent3>
        <a:srgbClr val="FFB81C"/>
      </a:accent3>
      <a:accent4>
        <a:srgbClr val="BFB8AF"/>
      </a:accent4>
      <a:accent5>
        <a:srgbClr val="AB2328"/>
      </a:accent5>
      <a:accent6>
        <a:srgbClr val="262626"/>
      </a:accent6>
      <a:hlink>
        <a:srgbClr val="5F497A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Data slides">
  <a:themeElements>
    <a:clrScheme name="Custom 93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00BF6F"/>
      </a:accent1>
      <a:accent2>
        <a:srgbClr val="507CB6"/>
      </a:accent2>
      <a:accent3>
        <a:srgbClr val="F9BE00"/>
      </a:accent3>
      <a:accent4>
        <a:srgbClr val="6BC8CD"/>
      </a:accent4>
      <a:accent5>
        <a:srgbClr val="EA854B"/>
      </a:accent5>
      <a:accent6>
        <a:srgbClr val="7D5E8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b5e608-2870-4085-85c4-4445ab703133" xsi:nil="true"/>
    <lcf76f155ced4ddcb4097134ff3c332f xmlns="cdd58006-d9c1-4097-9f14-a18208bcb3f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75A40D862314D96F50D418B450E6D" ma:contentTypeVersion="20" ma:contentTypeDescription="Create a new document." ma:contentTypeScope="" ma:versionID="b57bcbeee2990e34a598839b73740c99">
  <xsd:schema xmlns:xsd="http://www.w3.org/2001/XMLSchema" xmlns:xs="http://www.w3.org/2001/XMLSchema" xmlns:p="http://schemas.microsoft.com/office/2006/metadata/properties" xmlns:ns1="http://schemas.microsoft.com/sharepoint/v3" xmlns:ns2="cdd58006-d9c1-4097-9f14-a18208bcb3f5" xmlns:ns3="6fb5e608-2870-4085-85c4-4445ab703133" targetNamespace="http://schemas.microsoft.com/office/2006/metadata/properties" ma:root="true" ma:fieldsID="6cef39f2e5906fcdb53b147cc107472f" ns1:_="" ns2:_="" ns3:_="">
    <xsd:import namespace="http://schemas.microsoft.com/sharepoint/v3"/>
    <xsd:import namespace="cdd58006-d9c1-4097-9f14-a18208bcb3f5"/>
    <xsd:import namespace="6fb5e608-2870-4085-85c4-4445ab7031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58006-d9c1-4097-9f14-a18208bcb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535e5c-b135-4f4b-999f-f7170fcaf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5e608-2870-4085-85c4-4445ab70313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d05afb-5fbc-4b9a-82b7-4cc14664d9b8}" ma:internalName="TaxCatchAll" ma:showField="CatchAllData" ma:web="6fb5e608-2870-4085-85c4-4445ab7031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46F1B-3ED5-4F38-8E3B-BEA266F1F252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fb5e608-2870-4085-85c4-4445ab703133"/>
    <ds:schemaRef ds:uri="http://www.w3.org/XML/1998/namespace"/>
    <ds:schemaRef ds:uri="http://purl.org/dc/dcmitype/"/>
    <ds:schemaRef ds:uri="http://purl.org/dc/terms/"/>
    <ds:schemaRef ds:uri="cdd58006-d9c1-4097-9f14-a18208bcb3f5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36FB2B-A610-4A5F-A8E7-D87E779CC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F30E8-4AE1-4AB1-B3FD-70E8E900E5C7}"/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17309</TotalTime>
  <Words>1031</Words>
  <Application>Microsoft Office PowerPoint</Application>
  <PresentationFormat>On-screen Show (16:9)</PresentationFormat>
  <Paragraphs>85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SM-template-20140529</vt:lpstr>
      <vt:lpstr>Data slides</vt:lpstr>
      <vt:lpstr>Response Summary</vt:lpstr>
      <vt:lpstr>Organic</vt:lpstr>
      <vt:lpstr>1_Data slides</vt:lpstr>
      <vt:lpstr>Business sentiment</vt:lpstr>
      <vt:lpstr>Key Findings </vt:lpstr>
      <vt:lpstr>Key Findings </vt:lpstr>
      <vt:lpstr>PowerPoint Presentation</vt:lpstr>
      <vt:lpstr>Key Findings </vt:lpstr>
      <vt:lpstr>The Data</vt:lpstr>
      <vt:lpstr>Q1: Which of the following best describes your business?</vt:lpstr>
      <vt:lpstr>Q2: Please indicate which local authority area your business is located in.</vt:lpstr>
      <vt:lpstr>Q3: Including yourself, how many people are employed by your business?</vt:lpstr>
      <vt:lpstr>Q4: How do you perceive the current state of the visitor economy / tourism industry in our region?</vt:lpstr>
      <vt:lpstr>Q6: To what extent do you believe that the current state of the UK economy is impacting your businesses performance?</vt:lpstr>
      <vt:lpstr>Q8: Compared to quarter 4 (Oct - Dec) last year, how are your visitor/guest numbers?</vt:lpstr>
      <vt:lpstr>Q9: Compared to quarter 4 (Oct - Dec) last year, how is your overall business performance?</vt:lpstr>
      <vt:lpstr>Q11: How confident are you in the performance of your business for the period for quarter 4 (October - December) 2023?</vt:lpstr>
      <vt:lpstr>Q12: Please indicate how your advanced bookings/sales are looking for each of the following months:</vt:lpstr>
      <vt:lpstr>Q13: If you are an accommodation provider what is the average length of stay of your guests?</vt:lpstr>
      <vt:lpstr>Q14: Please tell us how your levels of domestic (UK) guests/visitors in quarter 4 (Q4) (Oct - Dec) 2023 as a whole compared with quarter 4 (Q4) (Oct - Dec) 2022:</vt:lpstr>
      <vt:lpstr>Q15: Please tell us how your levels of overseas guests/visitors in quarter 4 (Q4)(Oct - Dec) 2023 as a whole compared with quarter 4 (Q4) (Oct - Dec) 2022:</vt:lpstr>
      <vt:lpstr>Q16: Please tell us where your visitors have travelled from in quarter 4 (Oct - Dec) 2023? (Please tick all that apply)</vt:lpstr>
      <vt:lpstr>Q18: What proportion of your bookings/sales are currently made online?</vt:lpstr>
      <vt:lpstr>Q19: Have you been directly or indirectly affected by any flooding?</vt:lpstr>
      <vt:lpstr>Q21: Which of the following has your business done in the last 6 months? (Please tick all that apply)</vt:lpstr>
      <vt:lpstr>Q22: Over the next 6 months how likely is your business to raise its prices?</vt:lpstr>
      <vt:lpstr>Q23: How much do you expect that your prices to increase by?</vt:lpstr>
      <vt:lpstr>Q24: What is the main mode of transport for your visitors?</vt:lpstr>
      <vt:lpstr>Q26: Which of the following business support activities would you be interested in if it were to be offered to you through Visit Peak District &amp; Derbyshire (Please tick all that applies)</vt:lpstr>
      <vt:lpstr>Q27: What do you value/like being a member of VPDD? (Please tick all that apply)</vt:lpstr>
      <vt:lpstr>Q29: Which of the following organisations are you currently a member of? (Please tick all that apply)</vt:lpstr>
      <vt:lpstr>Q30: Which of the following methods do you use to access information from Visit Peak District &amp; Derbyshire? (Please tick all that apply)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Claire Barnes</cp:lastModifiedBy>
  <cp:revision>139</cp:revision>
  <cp:lastPrinted>2023-08-16T11:45:11Z</cp:lastPrinted>
  <dcterms:created xsi:type="dcterms:W3CDTF">2014-01-30T23:18:11Z</dcterms:created>
  <dcterms:modified xsi:type="dcterms:W3CDTF">2024-03-26T09:19:13Z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0x010100A0A75A40D862314D96F50D418B450E6D</vt:lpwstr>
  </property>
  <property fmtid="{D5CDD505-2E9C-101B-9397-08002B2CF9AE}" pid="3" name="MediaServiceImageTags">
    <vt:lpwstr/>
  </property>
</Properties>
</file>